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8"/>
  </p:notesMasterIdLst>
  <p:sldIdLst>
    <p:sldId id="256" r:id="rId6"/>
    <p:sldId id="263" r:id="rId7"/>
    <p:sldId id="262" r:id="rId8"/>
    <p:sldId id="269" r:id="rId9"/>
    <p:sldId id="272" r:id="rId10"/>
    <p:sldId id="273" r:id="rId11"/>
    <p:sldId id="266" r:id="rId12"/>
    <p:sldId id="265" r:id="rId13"/>
    <p:sldId id="267" r:id="rId14"/>
    <p:sldId id="271" r:id="rId15"/>
    <p:sldId id="268" r:id="rId16"/>
    <p:sldId id="270" r:id="rId1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35" autoAdjust="0"/>
  </p:normalViewPr>
  <p:slideViewPr>
    <p:cSldViewPr snapToGrid="0">
      <p:cViewPr varScale="1">
        <p:scale>
          <a:sx n="73" d="100"/>
          <a:sy n="73" d="100"/>
        </p:scale>
        <p:origin x="1296" y="78"/>
      </p:cViewPr>
      <p:guideLst/>
    </p:cSldViewPr>
  </p:slideViewPr>
  <p:notesTextViewPr>
    <p:cViewPr>
      <p:scale>
        <a:sx n="1" d="1"/>
        <a:sy n="1" d="1"/>
      </p:scale>
      <p:origin x="0" y="-55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E75A-8778-4342-8627-C3562C745719}" type="datetimeFigureOut">
              <a:rPr lang="da-DK" smtClean="0"/>
              <a:t>03-10-2019</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89ABC-CE1D-48F5-9A6A-640D2D2169DE}" type="slidenum">
              <a:rPr lang="da-DK" smtClean="0"/>
              <a:t>‹nr.›</a:t>
            </a:fld>
            <a:endParaRPr lang="da-DK" dirty="0"/>
          </a:p>
        </p:txBody>
      </p:sp>
    </p:spTree>
    <p:extLst>
      <p:ext uri="{BB962C8B-B14F-4D97-AF65-F5344CB8AC3E}">
        <p14:creationId xmlns:p14="http://schemas.microsoft.com/office/powerpoint/2010/main" val="388754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Præsenter dig selv og tak for invitationen.</a:t>
            </a:r>
          </a:p>
          <a:p>
            <a:endParaRPr lang="da-DK" dirty="0"/>
          </a:p>
          <a:p>
            <a:r>
              <a:rPr lang="da-DK" dirty="0"/>
              <a:t>Tak evt. en præsentationsrunde, hvis deltagerne ikke allerede har præsenteret sig.</a:t>
            </a:r>
          </a:p>
          <a:p>
            <a:endParaRPr lang="da-DK" dirty="0"/>
          </a:p>
          <a:p>
            <a:r>
              <a:rPr lang="da-DK" dirty="0"/>
              <a:t>Opfordre forsamlingen til at spørge undervejs.</a:t>
            </a:r>
          </a:p>
        </p:txBody>
      </p:sp>
      <p:sp>
        <p:nvSpPr>
          <p:cNvPr id="4" name="Pladsholder til slidenummer 3"/>
          <p:cNvSpPr>
            <a:spLocks noGrp="1"/>
          </p:cNvSpPr>
          <p:nvPr>
            <p:ph type="sldNum" sz="quarter" idx="5"/>
          </p:nvPr>
        </p:nvSpPr>
        <p:spPr/>
        <p:txBody>
          <a:bodyPr/>
          <a:lstStyle/>
          <a:p>
            <a:fld id="{3E389ABC-CE1D-48F5-9A6A-640D2D2169DE}" type="slidenum">
              <a:rPr lang="da-DK" smtClean="0"/>
              <a:t>1</a:t>
            </a:fld>
            <a:endParaRPr lang="da-DK" dirty="0"/>
          </a:p>
        </p:txBody>
      </p:sp>
    </p:spTree>
    <p:extLst>
      <p:ext uri="{BB962C8B-B14F-4D97-AF65-F5344CB8AC3E}">
        <p14:creationId xmlns:p14="http://schemas.microsoft.com/office/powerpoint/2010/main" val="231963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BUPL har siden 2010 jævnligt spurgt vores medlemmer på området.  Samtidig har vi hvert år gennemgået samtlige kommuners budgetter.</a:t>
            </a:r>
          </a:p>
          <a:p>
            <a:endParaRPr lang="da-DK" dirty="0"/>
          </a:p>
          <a:p>
            <a:r>
              <a:rPr lang="da-DK" dirty="0"/>
              <a:t>På fritidsområdet har det ikke været opløftende. I 2019 beskæres der med 300 mio. kr. og faldende børnetal kan kun forklare ca. 35 mio. kr. af dem.</a:t>
            </a:r>
          </a:p>
          <a:p>
            <a:endParaRPr lang="da-DK" dirty="0"/>
          </a:p>
          <a:p>
            <a:r>
              <a:rPr lang="da-DK" dirty="0"/>
              <a:t>Vi har nået et punkt hvor skuden skal vendes. </a:t>
            </a:r>
          </a:p>
          <a:p>
            <a:endParaRPr lang="da-DK" dirty="0"/>
          </a:p>
          <a:p>
            <a:r>
              <a:rPr lang="da-DK" dirty="0"/>
              <a:t>Desværre er der ikke i offentligheden det samme fokus på værdien af gode fritidsinstitutioner, som der er for gode daginstitutioner.</a:t>
            </a:r>
          </a:p>
          <a:p>
            <a:endParaRPr lang="da-DK" dirty="0"/>
          </a:p>
          <a:p>
            <a:r>
              <a:rPr lang="da-DK" dirty="0"/>
              <a:t>Derfor vil BUPL i den kommende tid prøve at påvirke befolkningen, men særligt politikerne, til at forstå hvad der sker når fritidsområdets kvalitet bliver så dårlig som det desværre sker mange steder.</a:t>
            </a:r>
          </a:p>
        </p:txBody>
      </p:sp>
      <p:sp>
        <p:nvSpPr>
          <p:cNvPr id="4" name="Pladsholder til slidenummer 3"/>
          <p:cNvSpPr>
            <a:spLocks noGrp="1"/>
          </p:cNvSpPr>
          <p:nvPr>
            <p:ph type="sldNum" sz="quarter" idx="5"/>
          </p:nvPr>
        </p:nvSpPr>
        <p:spPr/>
        <p:txBody>
          <a:bodyPr/>
          <a:lstStyle/>
          <a:p>
            <a:fld id="{3E389ABC-CE1D-48F5-9A6A-640D2D2169DE}" type="slidenum">
              <a:rPr lang="da-DK" smtClean="0"/>
              <a:t>11</a:t>
            </a:fld>
            <a:endParaRPr lang="da-DK" dirty="0"/>
          </a:p>
        </p:txBody>
      </p:sp>
    </p:spTree>
    <p:extLst>
      <p:ext uri="{BB962C8B-B14F-4D97-AF65-F5344CB8AC3E}">
        <p14:creationId xmlns:p14="http://schemas.microsoft.com/office/powerpoint/2010/main" val="63129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de tre brændende platforme som BUPL ser lige nu. </a:t>
            </a:r>
          </a:p>
          <a:p>
            <a:endParaRPr lang="da-DK" dirty="0"/>
          </a:p>
          <a:p>
            <a:r>
              <a:rPr lang="da-DK" dirty="0"/>
              <a:t>Spørg salen om de ser de samme, eller om de oplever andre presserende tendenser.</a:t>
            </a:r>
          </a:p>
          <a:p>
            <a:endParaRPr lang="da-DK" dirty="0"/>
          </a:p>
          <a:p>
            <a:endParaRPr lang="da-DK" dirty="0"/>
          </a:p>
        </p:txBody>
      </p:sp>
      <p:sp>
        <p:nvSpPr>
          <p:cNvPr id="4" name="Pladsholder til slidenummer 3"/>
          <p:cNvSpPr>
            <a:spLocks noGrp="1"/>
          </p:cNvSpPr>
          <p:nvPr>
            <p:ph type="sldNum" sz="quarter" idx="5"/>
          </p:nvPr>
        </p:nvSpPr>
        <p:spPr/>
        <p:txBody>
          <a:bodyPr/>
          <a:lstStyle/>
          <a:p>
            <a:fld id="{3E389ABC-CE1D-48F5-9A6A-640D2D2169DE}" type="slidenum">
              <a:rPr lang="da-DK" smtClean="0"/>
              <a:t>12</a:t>
            </a:fld>
            <a:endParaRPr lang="da-DK" dirty="0"/>
          </a:p>
        </p:txBody>
      </p:sp>
    </p:spTree>
    <p:extLst>
      <p:ext uri="{BB962C8B-B14F-4D97-AF65-F5344CB8AC3E}">
        <p14:creationId xmlns:p14="http://schemas.microsoft.com/office/powerpoint/2010/main" val="196774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Start med at sige, at du ikke er ekspert i alle elementerne i skoleaftalen. (Men du har medbragt et faktaark fra ministeriet som gennemgår detaljerne)</a:t>
            </a:r>
          </a:p>
          <a:p>
            <a:endParaRPr lang="da-DK" dirty="0"/>
          </a:p>
          <a:p>
            <a:r>
              <a:rPr lang="da-DK" dirty="0"/>
              <a:t>90 timer kortere skoledag svarer til: 2 timer og 15. min om ugen. BEMÆRK: kommunerne SKAL ikke gøre det, det er frivilligt.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SFO/ fritidshjem skal udvide åbningstiden med tilsvarende timetal. </a:t>
            </a:r>
          </a:p>
          <a:p>
            <a:endParaRPr lang="da-DK" dirty="0"/>
          </a:p>
          <a:p>
            <a:endParaRPr lang="da-DK" dirty="0"/>
          </a:p>
          <a:p>
            <a:r>
              <a:rPr lang="da-DK" dirty="0"/>
              <a:t>BUPL har et dilemma omkring kortere skoledag, fordi skoledagen bliver forkortet ved at fjerne UUV. Men det er jo ikke en naturlov. </a:t>
            </a:r>
          </a:p>
          <a:p>
            <a:r>
              <a:rPr lang="da-DK" dirty="0"/>
              <a:t>Forskning viser at flere fagtimer sjældent har nogen stor effekt så man burde skære i fagtimerne i stedet.</a:t>
            </a:r>
          </a:p>
          <a:p>
            <a:endParaRPr lang="da-DK" dirty="0"/>
          </a:p>
          <a:p>
            <a:endParaRPr lang="da-DK" dirty="0"/>
          </a:p>
          <a:p>
            <a:r>
              <a:rPr lang="da-DK" dirty="0"/>
              <a:t>Kvalitetsløft af understøttende undervisning uddybes på næste slide.</a:t>
            </a:r>
          </a:p>
          <a:p>
            <a:endParaRPr lang="da-DK" dirty="0"/>
          </a:p>
          <a:p>
            <a:pPr marL="0" lvl="1" indent="0">
              <a:buNone/>
            </a:pPr>
            <a:r>
              <a:rPr lang="da-DK" b="1" dirty="0"/>
              <a:t>EVT: Desuden kommer der: </a:t>
            </a:r>
            <a:r>
              <a:rPr lang="da-DK" dirty="0"/>
              <a:t> (fra 2020)</a:t>
            </a:r>
          </a:p>
          <a:p>
            <a:pPr marL="0" lvl="1" indent="0">
              <a:buNone/>
            </a:pPr>
            <a:r>
              <a:rPr lang="da-DK" b="1" dirty="0"/>
              <a:t>Lidt flere fagtimer = endnu mindre understøttende undervisning (UUV)</a:t>
            </a:r>
          </a:p>
          <a:p>
            <a:pPr marL="0" lvl="1" indent="0">
              <a:buNone/>
            </a:pPr>
            <a:r>
              <a:rPr lang="da-DK" b="1" dirty="0"/>
              <a:t>Fag flyttes </a:t>
            </a:r>
            <a:r>
              <a:rPr lang="da-DK" dirty="0"/>
              <a:t>(eks. håndværk og design allerede fra 3. klasse – pædagoger?)</a:t>
            </a:r>
            <a:r>
              <a:rPr lang="da-DK" b="1" dirty="0"/>
              <a:t> </a:t>
            </a:r>
          </a:p>
          <a:p>
            <a:pPr marL="0" lvl="1" indent="0">
              <a:buNone/>
            </a:pPr>
            <a:r>
              <a:rPr lang="da-DK" b="1" dirty="0"/>
              <a:t>§16 B ændres </a:t>
            </a:r>
            <a:r>
              <a:rPr lang="da-DK" dirty="0"/>
              <a:t>– muligheden for kortere skoledag ved at skære yderligere i UUV</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3E389ABC-CE1D-48F5-9A6A-640D2D2169DE}" type="slidenum">
              <a:rPr lang="da-DK" smtClean="0"/>
              <a:t>3</a:t>
            </a:fld>
            <a:endParaRPr lang="da-DK" dirty="0"/>
          </a:p>
        </p:txBody>
      </p:sp>
    </p:spTree>
    <p:extLst>
      <p:ext uri="{BB962C8B-B14F-4D97-AF65-F5344CB8AC3E}">
        <p14:creationId xmlns:p14="http://schemas.microsoft.com/office/powerpoint/2010/main" val="1567057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Kvalitetsløfte af UUV udgør den største del af økonomien i aftalen og skal både finansieres af besparelserne ved en kortere skoledag og nye midler til kommunerne. (det sidste er indeholdt i kommuneaftalen)</a:t>
            </a:r>
          </a:p>
          <a:p>
            <a:endParaRPr lang="da-DK" dirty="0"/>
          </a:p>
          <a:p>
            <a:r>
              <a:rPr lang="da-DK" dirty="0"/>
              <a:t>Til sammenligning skal økonomien til kvalitetsløftet være ca. 5 gange større end økonomien til flere fagtimer.</a:t>
            </a:r>
          </a:p>
          <a:p>
            <a:endParaRPr lang="da-DK" dirty="0"/>
          </a:p>
          <a:p>
            <a:endParaRPr lang="da-DK" dirty="0"/>
          </a:p>
          <a:p>
            <a:r>
              <a:rPr lang="da-DK" dirty="0"/>
              <a:t>Kvalitetsløftet skal altså gøre UUV bedre men ikke ændre det grundlæggende. Mere to-voksenundervisning, bedre forberedelse og mere variation. </a:t>
            </a:r>
          </a:p>
          <a:p>
            <a:endParaRPr lang="da-DK" dirty="0"/>
          </a:p>
          <a:p>
            <a:r>
              <a:rPr lang="da-DK" dirty="0"/>
              <a:t>De skoler som anvender UUV til to-lærerordninger med rent fagligt indhold bevæger sig på kanten af loven. Vi ser desværre ofte at UUV bliver konverteret til alm. fag-undervisning særligt i udskolingen for at forberede de unge til eksamen.</a:t>
            </a:r>
          </a:p>
          <a:p>
            <a:endParaRPr lang="da-DK" dirty="0"/>
          </a:p>
          <a:p>
            <a:r>
              <a:rPr lang="da-DK" dirty="0"/>
              <a:t>OPLÆG til næste slide: Vi kan se fra vores medlemsundersøgelser at pædagogerne har øje for problemer som UUV kan være en del af løsningen på.</a:t>
            </a:r>
          </a:p>
        </p:txBody>
      </p:sp>
      <p:sp>
        <p:nvSpPr>
          <p:cNvPr id="4" name="Pladsholder til slidenummer 3"/>
          <p:cNvSpPr>
            <a:spLocks noGrp="1"/>
          </p:cNvSpPr>
          <p:nvPr>
            <p:ph type="sldNum" sz="quarter" idx="5"/>
          </p:nvPr>
        </p:nvSpPr>
        <p:spPr/>
        <p:txBody>
          <a:bodyPr/>
          <a:lstStyle/>
          <a:p>
            <a:fld id="{3E389ABC-CE1D-48F5-9A6A-640D2D2169DE}" type="slidenum">
              <a:rPr lang="da-DK" smtClean="0"/>
              <a:t>4</a:t>
            </a:fld>
            <a:endParaRPr lang="da-DK" dirty="0"/>
          </a:p>
        </p:txBody>
      </p:sp>
    </p:spTree>
    <p:extLst>
      <p:ext uri="{BB962C8B-B14F-4D97-AF65-F5344CB8AC3E}">
        <p14:creationId xmlns:p14="http://schemas.microsoft.com/office/powerpoint/2010/main" val="209474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Udvalgte resultater fra BUPL’s medlemsundersøgelse, som har været bragt i medierne.</a:t>
            </a:r>
          </a:p>
          <a:p>
            <a:endParaRPr lang="da-DK" dirty="0"/>
          </a:p>
          <a:p>
            <a:r>
              <a:rPr lang="da-DK" dirty="0"/>
              <a:t>Den landsdækkende trivselsundersøgelse viser, at over 90 % af børn trives i skolen. Men vores medlemmer møder de pressede børn, og noget tyder på det ikke er tid til at tage sig ordentligt af dem.</a:t>
            </a:r>
          </a:p>
          <a:p>
            <a:endParaRPr lang="da-DK" sz="1200" kern="1200" dirty="0">
              <a:solidFill>
                <a:schemeClr val="tx1"/>
              </a:solidFill>
              <a:latin typeface="+mn-lt"/>
              <a:ea typeface="+mn-ea"/>
              <a:cs typeface="+mn-cs"/>
            </a:endParaRPr>
          </a:p>
          <a:p>
            <a:r>
              <a:rPr lang="da-DK" sz="1200" kern="1200" dirty="0">
                <a:solidFill>
                  <a:schemeClr val="tx1"/>
                </a:solidFill>
                <a:latin typeface="+mn-lt"/>
                <a:ea typeface="+mn-ea"/>
                <a:cs typeface="+mn-cs"/>
              </a:rPr>
              <a:t>Det er blandt andet de mange test, høje krav børn stiller til sig selv og hinanden, eller som forældre og lærere stiller til dem. De lange skoledage med mere fokus på fag end på trivsel. </a:t>
            </a:r>
          </a:p>
          <a:p>
            <a:r>
              <a:rPr lang="da-DK" sz="1200" kern="1200" dirty="0">
                <a:solidFill>
                  <a:schemeClr val="tx1"/>
                </a:solidFill>
                <a:latin typeface="+mn-lt"/>
                <a:ea typeface="+mn-ea"/>
                <a:cs typeface="+mn-cs"/>
              </a:rPr>
              <a:t>Alt det presser børnene forklarer pædagogerne i de skriftlige svar til medlemsundersøgelsen.</a:t>
            </a:r>
          </a:p>
          <a:p>
            <a:endParaRPr lang="da-DK" sz="1200" kern="1200" dirty="0">
              <a:solidFill>
                <a:schemeClr val="tx1"/>
              </a:solidFill>
              <a:latin typeface="+mn-lt"/>
              <a:ea typeface="+mn-ea"/>
              <a:cs typeface="+mn-cs"/>
            </a:endParaRPr>
          </a:p>
          <a:p>
            <a:endParaRPr lang="da-DK" sz="1200" kern="1200" dirty="0">
              <a:solidFill>
                <a:schemeClr val="tx1"/>
              </a:solidFill>
              <a:latin typeface="+mn-lt"/>
              <a:ea typeface="+mn-ea"/>
              <a:cs typeface="+mn-cs"/>
            </a:endParaRPr>
          </a:p>
          <a:p>
            <a:r>
              <a:rPr lang="da-DK" sz="1200" kern="1200" dirty="0">
                <a:solidFill>
                  <a:schemeClr val="tx1"/>
                </a:solidFill>
                <a:latin typeface="+mn-lt"/>
                <a:ea typeface="+mn-ea"/>
                <a:cs typeface="+mn-cs"/>
              </a:rPr>
              <a:t>Ifølge medlemsundersøgelsen er bevægelse i skolen heller ikke udbredt tilstrækkeligt endnu. En af forklaringerne er nok at det er hurtigere at lave traditionel undervisning. Læringsaktiviteter med bevægelse kræver mere forberedelse.</a:t>
            </a:r>
          </a:p>
          <a:p>
            <a:endParaRPr lang="da-DK" sz="1200" kern="1200" dirty="0">
              <a:solidFill>
                <a:schemeClr val="tx1"/>
              </a:solidFill>
              <a:latin typeface="+mn-lt"/>
              <a:ea typeface="+mn-ea"/>
              <a:cs typeface="+mn-cs"/>
            </a:endParaRPr>
          </a:p>
          <a:p>
            <a:r>
              <a:rPr lang="da-DK" sz="1200" kern="1200" dirty="0">
                <a:solidFill>
                  <a:schemeClr val="tx1"/>
                </a:solidFill>
                <a:latin typeface="+mn-lt"/>
                <a:ea typeface="+mn-ea"/>
                <a:cs typeface="+mn-cs"/>
              </a:rPr>
              <a:t>Næste slide giver pædagogiske argumenter for hvorfor variation, bevægelse osv. er vigtigt.</a:t>
            </a:r>
            <a:endParaRPr lang="da-DK" dirty="0"/>
          </a:p>
        </p:txBody>
      </p:sp>
      <p:sp>
        <p:nvSpPr>
          <p:cNvPr id="4" name="Pladsholder til slidenummer 3"/>
          <p:cNvSpPr>
            <a:spLocks noGrp="1"/>
          </p:cNvSpPr>
          <p:nvPr>
            <p:ph type="sldNum" sz="quarter" idx="5"/>
          </p:nvPr>
        </p:nvSpPr>
        <p:spPr/>
        <p:txBody>
          <a:bodyPr/>
          <a:lstStyle/>
          <a:p>
            <a:fld id="{3E389ABC-CE1D-48F5-9A6A-640D2D2169DE}" type="slidenum">
              <a:rPr lang="da-DK" smtClean="0"/>
              <a:t>5</a:t>
            </a:fld>
            <a:endParaRPr lang="da-DK" dirty="0"/>
          </a:p>
        </p:txBody>
      </p:sp>
    </p:spTree>
    <p:extLst>
      <p:ext uri="{BB962C8B-B14F-4D97-AF65-F5344CB8AC3E}">
        <p14:creationId xmlns:p14="http://schemas.microsoft.com/office/powerpoint/2010/main" val="3439226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dirty="0"/>
              <a:t>BUPL fastholder fokus på, at skolen skal være mere end traditionel undervisning. Det gør vi ikke kun for pædagogernes skyld.</a:t>
            </a:r>
          </a:p>
          <a:p>
            <a:endParaRPr lang="da-DK" dirty="0"/>
          </a:p>
          <a:p>
            <a:r>
              <a:rPr lang="da-DK" dirty="0"/>
              <a:t>Bevægelse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Fysisk aktivitet er en afgørende del af hverdagen for alle men især for børn. Vanerne grundlægges i barndommen og det at lære at være fysisk aktiv er en gave for hele livet. Desuden ved vi fra forskning at mere bevægelse både styrker trivsel og læring. Det er derfor rigtigt ærgerligt at det ikke prioriteres bedre på skolerne.</a:t>
            </a:r>
          </a:p>
          <a:p>
            <a:endParaRPr lang="da-DK" dirty="0"/>
          </a:p>
          <a:p>
            <a:r>
              <a:rPr lang="da-DK" dirty="0"/>
              <a:t>Variation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Pædagoger og lærere kan sammen løfte den opgave i fællesskab – hvis det altså prioriteres.</a:t>
            </a:r>
          </a:p>
          <a:p>
            <a:endParaRPr lang="da-DK" dirty="0"/>
          </a:p>
          <a:p>
            <a:r>
              <a:rPr lang="da-DK" dirty="0"/>
              <a:t>Omsorg</a:t>
            </a:r>
          </a:p>
          <a:p>
            <a:r>
              <a:rPr lang="da-DK" sz="1200" dirty="0"/>
              <a:t>Vi har brug for mere tid til det enkelte barn, men normeringerne er ganske enkelt alt for dårlige.</a:t>
            </a:r>
          </a:p>
          <a:p>
            <a:endParaRPr lang="da-DK" sz="1200" dirty="0"/>
          </a:p>
          <a:p>
            <a:r>
              <a:rPr lang="da-DK" sz="1200" dirty="0"/>
              <a:t>Konflikter</a:t>
            </a:r>
          </a:p>
          <a:p>
            <a:r>
              <a:rPr lang="da-DK" sz="1200" dirty="0"/>
              <a:t>Vi ved at eksempelvis konflikter fra pauserne ofte forsinker undervisningen. Vi kan skabe bedre trivsel og læring, hvis vi samtidig øver børn i at løse deres konflikter.</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3E389ABC-CE1D-48F5-9A6A-640D2D2169DE}" type="slidenum">
              <a:rPr lang="da-DK" smtClean="0"/>
              <a:t>6</a:t>
            </a:fld>
            <a:endParaRPr lang="da-DK" dirty="0"/>
          </a:p>
        </p:txBody>
      </p:sp>
    </p:spTree>
    <p:extLst>
      <p:ext uri="{BB962C8B-B14F-4D97-AF65-F5344CB8AC3E}">
        <p14:creationId xmlns:p14="http://schemas.microsoft.com/office/powerpoint/2010/main" val="1178034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Bemærkninger til hovedpunkterne:</a:t>
            </a:r>
          </a:p>
          <a:p>
            <a:endParaRPr lang="da-DK" dirty="0"/>
          </a:p>
          <a:p>
            <a:r>
              <a:rPr lang="da-DK" dirty="0"/>
              <a:t>Mindre UUV – Det er vigtigt at sige, at selv efter aftalen er fuld indført vil UUV stadig udgøre ca. 3-5 klokketimer om ugen på alle klassetrin. Så det er fortsat et stort og vigtigt element.</a:t>
            </a:r>
          </a:p>
          <a:p>
            <a:endParaRPr lang="da-DK" dirty="0"/>
          </a:p>
          <a:p>
            <a:r>
              <a:rPr lang="da-DK" dirty="0"/>
              <a:t>Kvalitetsløftet skal virkelig udnyttes til at skabe bedre UUV og en mere varieret skoledag for børn og unge. Måske skal Tænketanken bidrage??</a:t>
            </a:r>
          </a:p>
          <a:p>
            <a:endParaRPr lang="da-DK" dirty="0"/>
          </a:p>
          <a:p>
            <a:endParaRPr lang="da-DK" dirty="0"/>
          </a:p>
          <a:p>
            <a:r>
              <a:rPr lang="da-DK" dirty="0"/>
              <a:t>MEGET vigtigt at SFO-udvidelsen finansieres og ikke bare ved højere forældrebetaling. Der står i aftalen de ikke må skrue forældrebetalingen op pga. øget åbningstid.</a:t>
            </a:r>
          </a:p>
          <a:p>
            <a:endParaRPr lang="da-DK" dirty="0"/>
          </a:p>
          <a:p>
            <a:r>
              <a:rPr lang="da-DK" dirty="0"/>
              <a:t>I 2020 bliver evalueringen af hele reformen afsluttet. Så skal ministeren fremlægge en konklusion. Det vil åbne folkeskoledebatten igen</a:t>
            </a:r>
          </a:p>
          <a:p>
            <a:endParaRPr lang="da-DK" dirty="0"/>
          </a:p>
        </p:txBody>
      </p:sp>
      <p:sp>
        <p:nvSpPr>
          <p:cNvPr id="4" name="Pladsholder til slidenummer 3"/>
          <p:cNvSpPr>
            <a:spLocks noGrp="1"/>
          </p:cNvSpPr>
          <p:nvPr>
            <p:ph type="sldNum" sz="quarter" idx="5"/>
          </p:nvPr>
        </p:nvSpPr>
        <p:spPr/>
        <p:txBody>
          <a:bodyPr/>
          <a:lstStyle/>
          <a:p>
            <a:fld id="{3E389ABC-CE1D-48F5-9A6A-640D2D2169DE}" type="slidenum">
              <a:rPr lang="da-DK" smtClean="0"/>
              <a:t>7</a:t>
            </a:fld>
            <a:endParaRPr lang="da-DK" dirty="0"/>
          </a:p>
        </p:txBody>
      </p:sp>
    </p:spTree>
    <p:extLst>
      <p:ext uri="{BB962C8B-B14F-4D97-AF65-F5344CB8AC3E}">
        <p14:creationId xmlns:p14="http://schemas.microsoft.com/office/powerpoint/2010/main" val="3993709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Lad deltagerne snakke i fem minutter med fokus på skoleaftalen og betydningen for pædagoger. Spørg efter 5 min. om nogle vil fortælle om deres refleksioner.</a:t>
            </a:r>
          </a:p>
          <a:p>
            <a:endParaRPr lang="da-DK" dirty="0"/>
          </a:p>
          <a:p>
            <a:r>
              <a:rPr lang="da-DK" dirty="0"/>
              <a:t>Hvis nogen stiller meget specifikke spørgsmål til aftalen så bed evt. om deres mail og skriv spørgsmålet ned så kan vi sende et svar efterfølgende. Hvis ikke andre i salen kan svare.</a:t>
            </a:r>
          </a:p>
        </p:txBody>
      </p:sp>
      <p:sp>
        <p:nvSpPr>
          <p:cNvPr id="4" name="Pladsholder til slidenummer 3"/>
          <p:cNvSpPr>
            <a:spLocks noGrp="1"/>
          </p:cNvSpPr>
          <p:nvPr>
            <p:ph type="sldNum" sz="quarter" idx="5"/>
          </p:nvPr>
        </p:nvSpPr>
        <p:spPr/>
        <p:txBody>
          <a:bodyPr/>
          <a:lstStyle/>
          <a:p>
            <a:fld id="{3E389ABC-CE1D-48F5-9A6A-640D2D2169DE}" type="slidenum">
              <a:rPr lang="da-DK" smtClean="0"/>
              <a:t>8</a:t>
            </a:fld>
            <a:endParaRPr lang="da-DK" dirty="0"/>
          </a:p>
        </p:txBody>
      </p:sp>
    </p:spTree>
    <p:extLst>
      <p:ext uri="{BB962C8B-B14F-4D97-AF65-F5344CB8AC3E}">
        <p14:creationId xmlns:p14="http://schemas.microsoft.com/office/powerpoint/2010/main" val="1881903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udvikling er bekymrende ikke kun for de pædagogfaglige ledere som mister deres jobs.</a:t>
            </a:r>
          </a:p>
          <a:p>
            <a:endParaRPr lang="da-DK" dirty="0"/>
          </a:p>
          <a:p>
            <a:r>
              <a:rPr lang="da-DK" dirty="0"/>
              <a:t>Men også for pædagogerne. De mangler pædagogfaglig ledelse både i skoletiden og på fritidsinst.</a:t>
            </a:r>
          </a:p>
          <a:p>
            <a:endParaRPr lang="da-DK" dirty="0"/>
          </a:p>
          <a:p>
            <a:r>
              <a:rPr lang="da-DK" dirty="0"/>
              <a:t>Det gør simpelthen ledelserne, dårligere hvis de er monofaglige.</a:t>
            </a:r>
          </a:p>
          <a:p>
            <a:endParaRPr lang="da-DK" dirty="0"/>
          </a:p>
          <a:p>
            <a:r>
              <a:rPr lang="da-DK" dirty="0"/>
              <a:t>Desuden er det absurd at en reform som krævede mere ledelseskraft, eksempelvis indførelsen af UUV og arbejdstidsaftaler der skulle aftales lokalt, har resulteret i mindre ledelseskraft på skolerne.</a:t>
            </a:r>
          </a:p>
          <a:p>
            <a:endParaRPr lang="da-DK" dirty="0"/>
          </a:p>
          <a:p>
            <a:r>
              <a:rPr lang="da-DK" dirty="0"/>
              <a:t>Desværre har vi også en udfordring i, at dygtige pædagoger ikke altid søger stillingerne, eller ikke vil søge hvis det er indskolingsstillinger, fordi de så udover SFO’en også skal lede lærerne og undervisningen.</a:t>
            </a:r>
          </a:p>
          <a:p>
            <a:endParaRPr lang="da-DK" dirty="0"/>
          </a:p>
          <a:p>
            <a:r>
              <a:rPr lang="da-DK" dirty="0"/>
              <a:t>Det er især et problem for pædagogerne fordi de har fået nye opgaver og skal arbejde sammen med lærerne på nye måder, men samtidig har de mange steder mistet faglig ledelse. </a:t>
            </a:r>
          </a:p>
          <a:p>
            <a:endParaRPr lang="da-DK" dirty="0"/>
          </a:p>
          <a:p>
            <a:r>
              <a:rPr lang="da-DK" dirty="0"/>
              <a:t>BUPL vil kæmpe aktivt for at vende denne tendens.</a:t>
            </a:r>
          </a:p>
          <a:p>
            <a:endParaRPr lang="da-DK" dirty="0"/>
          </a:p>
          <a:p>
            <a:r>
              <a:rPr lang="da-DK" dirty="0"/>
              <a:t>Vi laver blandt andet førlederkurser og vi prøver at påvirke kommunerne til at prioritere flerfaglig ledelse på skolerne.</a:t>
            </a:r>
          </a:p>
          <a:p>
            <a:endParaRPr lang="da-DK" dirty="0"/>
          </a:p>
          <a:p>
            <a:r>
              <a:rPr lang="da-DK" dirty="0"/>
              <a:t>Men vi vil gerne have gode ideer, hvordan kan vi sikre mere pædagogfaglig ledelse på fritids- og skoleområdet? SPØRG GERNE UD I SALEN.</a:t>
            </a:r>
          </a:p>
          <a:p>
            <a:endParaRPr lang="da-DK" dirty="0"/>
          </a:p>
          <a:p>
            <a:endParaRPr lang="da-DK" dirty="0"/>
          </a:p>
        </p:txBody>
      </p:sp>
      <p:sp>
        <p:nvSpPr>
          <p:cNvPr id="4" name="Pladsholder til slidenummer 3"/>
          <p:cNvSpPr>
            <a:spLocks noGrp="1"/>
          </p:cNvSpPr>
          <p:nvPr>
            <p:ph type="sldNum" sz="quarter" idx="5"/>
          </p:nvPr>
        </p:nvSpPr>
        <p:spPr/>
        <p:txBody>
          <a:bodyPr/>
          <a:lstStyle/>
          <a:p>
            <a:fld id="{3E389ABC-CE1D-48F5-9A6A-640D2D2169DE}" type="slidenum">
              <a:rPr lang="da-DK" smtClean="0"/>
              <a:t>9</a:t>
            </a:fld>
            <a:endParaRPr lang="da-DK" dirty="0"/>
          </a:p>
        </p:txBody>
      </p:sp>
    </p:spTree>
    <p:extLst>
      <p:ext uri="{BB962C8B-B14F-4D97-AF65-F5344CB8AC3E}">
        <p14:creationId xmlns:p14="http://schemas.microsoft.com/office/powerpoint/2010/main" val="3961131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Nu går vi over til en anden kedelig udvikling. Fritidsområdet er presset. Og det er jo for de fleste pædagoger på området, det ene ben i dagligdagen.</a:t>
            </a:r>
          </a:p>
          <a:p>
            <a:endParaRPr lang="da-DK" dirty="0"/>
          </a:p>
          <a:p>
            <a:r>
              <a:rPr lang="da-DK" dirty="0"/>
              <a:t>Vi kan ikke lave god pædagogik i skolen hvis vi ikke også har gode fritidsinstitutioner.</a:t>
            </a:r>
          </a:p>
          <a:p>
            <a:endParaRPr lang="da-DK" dirty="0"/>
          </a:p>
          <a:p>
            <a:r>
              <a:rPr lang="da-DK" dirty="0"/>
              <a:t>Uddybes med tal i næste slide</a:t>
            </a:r>
          </a:p>
        </p:txBody>
      </p:sp>
      <p:sp>
        <p:nvSpPr>
          <p:cNvPr id="4" name="Pladsholder til slidenummer 3"/>
          <p:cNvSpPr>
            <a:spLocks noGrp="1"/>
          </p:cNvSpPr>
          <p:nvPr>
            <p:ph type="sldNum" sz="quarter" idx="5"/>
          </p:nvPr>
        </p:nvSpPr>
        <p:spPr/>
        <p:txBody>
          <a:bodyPr/>
          <a:lstStyle/>
          <a:p>
            <a:fld id="{3E389ABC-CE1D-48F5-9A6A-640D2D2169DE}" type="slidenum">
              <a:rPr lang="da-DK" smtClean="0"/>
              <a:t>10</a:t>
            </a:fld>
            <a:endParaRPr lang="da-DK" dirty="0"/>
          </a:p>
        </p:txBody>
      </p:sp>
    </p:spTree>
    <p:extLst>
      <p:ext uri="{BB962C8B-B14F-4D97-AF65-F5344CB8AC3E}">
        <p14:creationId xmlns:p14="http://schemas.microsoft.com/office/powerpoint/2010/main" val="3357965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94170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odret titel og 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14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Afsnitsoversk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962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63B32-368E-4928-A148-A2066159B2D2}"/>
              </a:ext>
            </a:extLst>
          </p:cNvPr>
          <p:cNvSpPr txBox="1">
            <a:spLocks noGrp="1"/>
          </p:cNvSpPr>
          <p:nvPr>
            <p:ph type="title"/>
          </p:nvPr>
        </p:nvSpPr>
        <p:spPr/>
        <p:txBody>
          <a:bodyPr/>
          <a:lstStyle>
            <a:lvl1pPr>
              <a:defRPr/>
            </a:lvl1pPr>
          </a:lstStyle>
          <a:p>
            <a:pPr lvl="0"/>
            <a:r>
              <a:rPr lang="da-DK"/>
              <a:t>Klik for at redigere titeltypografien i masteren</a:t>
            </a:r>
          </a:p>
        </p:txBody>
      </p:sp>
      <p:sp>
        <p:nvSpPr>
          <p:cNvPr id="3" name="Pladsholder til indhold 2">
            <a:extLst>
              <a:ext uri="{FF2B5EF4-FFF2-40B4-BE49-F238E27FC236}">
                <a16:creationId xmlns:a16="http://schemas.microsoft.com/office/drawing/2014/main" id="{5EC8F905-9EF3-48A0-A507-0AC7A6B47034}"/>
              </a:ext>
            </a:extLst>
          </p:cNvPr>
          <p:cNvSpPr txBox="1">
            <a:spLocks noGrp="1"/>
          </p:cNvSpPr>
          <p:nvPr>
            <p:ph idx="1"/>
          </p:nvPr>
        </p:nvSpPr>
        <p:spPr>
          <a:xfrm>
            <a:off x="562191" y="1063410"/>
            <a:ext cx="10791611" cy="3467944"/>
          </a:xfrm>
          <a:prstGeom prst="rect">
            <a:avLst/>
          </a:prstGeom>
          <a:noFill/>
          <a:ln>
            <a:noFill/>
          </a:ln>
        </p:spPr>
        <p:txBody>
          <a:bodyPr vert="horz" wrap="square" lIns="91440" tIns="45720" rIns="91440" bIns="45720" anchor="t" anchorCtr="0" compatLnSpc="1">
            <a:noAutofit/>
          </a:bodyPr>
          <a:lstStyle>
            <a:lvl1pPr marR="0" lvl="0" indent="-179999" fontAlgn="auto">
              <a:spcAft>
                <a:spcPts val="0"/>
              </a:spcAft>
              <a:buSzPct val="100000"/>
              <a:buFont typeface="Arial" pitchFamily="34"/>
              <a:tabLst/>
              <a:defRPr lang="da-DK" b="0" i="0" u="none" strike="noStrike" cap="none" spc="0" baseline="0">
                <a:solidFill>
                  <a:srgbClr val="000000"/>
                </a:solidFill>
                <a:uFillTx/>
                <a:latin typeface="Calibri"/>
              </a:defRPr>
            </a:lvl1pPr>
            <a:lvl2pPr marR="0" lvl="1" indent="-179999" fontAlgn="auto">
              <a:spcAft>
                <a:spcPts val="0"/>
              </a:spcAft>
              <a:buSzPct val="100000"/>
              <a:buFont typeface="Arial" pitchFamily="34"/>
              <a:tabLst/>
              <a:defRPr lang="da-DK" b="0" i="0" u="none" strike="noStrike" cap="none" spc="0" baseline="0">
                <a:solidFill>
                  <a:srgbClr val="000000"/>
                </a:solidFill>
                <a:uFillTx/>
                <a:latin typeface="Calibri"/>
              </a:defRPr>
            </a:lvl2pPr>
            <a:lvl3pPr marR="0" lvl="2" indent="-179999" fontAlgn="auto">
              <a:spcAft>
                <a:spcPts val="0"/>
              </a:spcAft>
              <a:buSzPct val="100000"/>
              <a:buFont typeface="Arial" pitchFamily="34"/>
              <a:tabLst/>
              <a:defRPr lang="da-DK" b="0" i="0" u="none" strike="noStrike" cap="none" spc="0" baseline="0">
                <a:solidFill>
                  <a:srgbClr val="000000"/>
                </a:solidFill>
                <a:uFillTx/>
                <a:latin typeface="Calibri"/>
              </a:defRPr>
            </a:lvl3pPr>
            <a:lvl4pPr marR="0" lvl="3" indent="-179999" fontAlgn="auto">
              <a:spcAft>
                <a:spcPts val="0"/>
              </a:spcAft>
              <a:buSzPct val="100000"/>
              <a:buFont typeface="Arial" pitchFamily="34"/>
              <a:tabLst/>
              <a:defRPr lang="da-DK" b="0" i="0" u="none" strike="noStrike" cap="none" spc="0" baseline="0">
                <a:solidFill>
                  <a:srgbClr val="000000"/>
                </a:solidFill>
                <a:uFillTx/>
                <a:latin typeface="Calibri"/>
              </a:defRPr>
            </a:lvl4pPr>
            <a:lvl5pPr marR="0" lvl="4" indent="-179999" fontAlgn="auto">
              <a:spcAft>
                <a:spcPts val="0"/>
              </a:spcAft>
              <a:buSzPct val="100000"/>
              <a:buFont typeface="Arial" pitchFamily="34"/>
              <a:tabLst/>
              <a:defRPr lang="da-DK" b="0" i="0" u="none" strike="noStrike" cap="none" spc="0" baseline="0">
                <a:solidFill>
                  <a:srgbClr val="000000"/>
                </a:solidFill>
                <a:uFillTx/>
                <a:latin typeface="Calibri"/>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12087241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0AF03-443E-43B1-AA5A-F36258C50BEB}"/>
              </a:ext>
            </a:extLst>
          </p:cNvPr>
          <p:cNvSpPr txBox="1">
            <a:spLocks noGrp="1"/>
          </p:cNvSpPr>
          <p:nvPr>
            <p:ph type="title"/>
          </p:nvPr>
        </p:nvSpPr>
        <p:spPr/>
        <p:txBody>
          <a:bodyPr/>
          <a:lstStyle>
            <a:lvl1pPr>
              <a:defRPr/>
            </a:lvl1pPr>
          </a:lstStyle>
          <a:p>
            <a:pPr lvl="0"/>
            <a:r>
              <a:rPr lang="da-DK"/>
              <a:t>Klik for at redigere titeltypografien i masteren</a:t>
            </a:r>
          </a:p>
        </p:txBody>
      </p:sp>
      <p:sp>
        <p:nvSpPr>
          <p:cNvPr id="3" name="Pladsholder til indhold 2">
            <a:extLst>
              <a:ext uri="{FF2B5EF4-FFF2-40B4-BE49-F238E27FC236}">
                <a16:creationId xmlns:a16="http://schemas.microsoft.com/office/drawing/2014/main" id="{CC01AE32-B4F7-443D-9489-07D2A61E71CE}"/>
              </a:ext>
            </a:extLst>
          </p:cNvPr>
          <p:cNvSpPr txBox="1">
            <a:spLocks noGrp="1"/>
          </p:cNvSpPr>
          <p:nvPr>
            <p:ph sz="half" idx="1"/>
          </p:nvPr>
        </p:nvSpPr>
        <p:spPr>
          <a:xfrm>
            <a:off x="562191" y="1195706"/>
            <a:ext cx="5181603" cy="4351336"/>
          </a:xfrm>
          <a:prstGeom prst="rect">
            <a:avLst/>
          </a:prstGeom>
          <a:noFill/>
          <a:ln>
            <a:noFill/>
          </a:ln>
        </p:spPr>
        <p:txBody>
          <a:bodyPr vert="horz" wrap="square" lIns="91440" tIns="45720" rIns="91440" bIns="45720" anchor="t" anchorCtr="0" compatLnSpc="1">
            <a:noAutofit/>
          </a:bodyPr>
          <a:lstStyle>
            <a:lvl1pPr marR="0" lvl="0" indent="-179999" fontAlgn="auto">
              <a:spcAft>
                <a:spcPts val="0"/>
              </a:spcAft>
              <a:buSzPct val="100000"/>
              <a:buFont typeface="Arial" pitchFamily="34"/>
              <a:tabLst/>
              <a:defRPr lang="da-DK" b="0" i="0" u="none" strike="noStrike" cap="none" spc="0" baseline="0">
                <a:solidFill>
                  <a:srgbClr val="000000"/>
                </a:solidFill>
                <a:uFillTx/>
                <a:latin typeface="Calibri"/>
              </a:defRPr>
            </a:lvl1pPr>
            <a:lvl2pPr marR="0" lvl="1" indent="-179999" fontAlgn="auto">
              <a:spcAft>
                <a:spcPts val="0"/>
              </a:spcAft>
              <a:buSzPct val="100000"/>
              <a:buFont typeface="Arial" pitchFamily="34"/>
              <a:tabLst/>
              <a:defRPr lang="da-DK" b="0" i="0" u="none" strike="noStrike" cap="none" spc="0" baseline="0">
                <a:solidFill>
                  <a:srgbClr val="000000"/>
                </a:solidFill>
                <a:uFillTx/>
                <a:latin typeface="Calibri"/>
              </a:defRPr>
            </a:lvl2pPr>
            <a:lvl3pPr marR="0" lvl="2" indent="-179999" fontAlgn="auto">
              <a:spcAft>
                <a:spcPts val="0"/>
              </a:spcAft>
              <a:buSzPct val="100000"/>
              <a:buFont typeface="Arial" pitchFamily="34"/>
              <a:tabLst/>
              <a:defRPr lang="da-DK" b="0" i="0" u="none" strike="noStrike" cap="none" spc="0" baseline="0">
                <a:solidFill>
                  <a:srgbClr val="000000"/>
                </a:solidFill>
                <a:uFillTx/>
                <a:latin typeface="Calibri"/>
              </a:defRPr>
            </a:lvl3pPr>
            <a:lvl4pPr marR="0" lvl="3" indent="-179999" fontAlgn="auto">
              <a:spcAft>
                <a:spcPts val="0"/>
              </a:spcAft>
              <a:buSzPct val="100000"/>
              <a:buFont typeface="Arial" pitchFamily="34"/>
              <a:tabLst/>
              <a:defRPr lang="da-DK" b="0" i="0" u="none" strike="noStrike" cap="none" spc="0" baseline="0">
                <a:solidFill>
                  <a:srgbClr val="000000"/>
                </a:solidFill>
                <a:uFillTx/>
                <a:latin typeface="Calibri"/>
              </a:defRPr>
            </a:lvl4pPr>
            <a:lvl5pPr marR="0" lvl="4" indent="-179999" fontAlgn="auto">
              <a:spcAft>
                <a:spcPts val="0"/>
              </a:spcAft>
              <a:buSzPct val="100000"/>
              <a:buFont typeface="Arial" pitchFamily="34"/>
              <a:tabLst/>
              <a:defRPr lang="da-DK" b="0" i="0" u="none" strike="noStrike" cap="none" spc="0" baseline="0">
                <a:solidFill>
                  <a:srgbClr val="000000"/>
                </a:solidFill>
                <a:uFillTx/>
                <a:latin typeface="Calibri"/>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5F77BC5-3426-4E5F-A637-51AC49A44E59}"/>
              </a:ext>
            </a:extLst>
          </p:cNvPr>
          <p:cNvSpPr txBox="1">
            <a:spLocks noGrp="1"/>
          </p:cNvSpPr>
          <p:nvPr>
            <p:ph sz="half" idx="2"/>
          </p:nvPr>
        </p:nvSpPr>
        <p:spPr>
          <a:xfrm>
            <a:off x="6096003" y="1195706"/>
            <a:ext cx="5181603" cy="4351336"/>
          </a:xfrm>
          <a:prstGeom prst="rect">
            <a:avLst/>
          </a:prstGeom>
          <a:noFill/>
          <a:ln>
            <a:noFill/>
          </a:ln>
        </p:spPr>
        <p:txBody>
          <a:bodyPr vert="horz" wrap="square" lIns="91440" tIns="45720" rIns="91440" bIns="45720" anchor="t" anchorCtr="0" compatLnSpc="1">
            <a:noAutofit/>
          </a:bodyPr>
          <a:lstStyle>
            <a:lvl1pPr marR="0" lvl="0" indent="-179999" fontAlgn="auto">
              <a:spcAft>
                <a:spcPts val="0"/>
              </a:spcAft>
              <a:buSzPct val="100000"/>
              <a:buFont typeface="Arial" pitchFamily="34"/>
              <a:tabLst/>
              <a:defRPr lang="da-DK" b="0" i="0" u="none" strike="noStrike" cap="none" spc="0" baseline="0">
                <a:solidFill>
                  <a:srgbClr val="000000"/>
                </a:solidFill>
                <a:uFillTx/>
                <a:latin typeface="Calibri"/>
              </a:defRPr>
            </a:lvl1pPr>
            <a:lvl2pPr marR="0" lvl="1" indent="-179999" fontAlgn="auto">
              <a:spcAft>
                <a:spcPts val="0"/>
              </a:spcAft>
              <a:buSzPct val="100000"/>
              <a:buFont typeface="Arial" pitchFamily="34"/>
              <a:tabLst/>
              <a:defRPr lang="da-DK" b="0" i="0" u="none" strike="noStrike" cap="none" spc="0" baseline="0">
                <a:solidFill>
                  <a:srgbClr val="000000"/>
                </a:solidFill>
                <a:uFillTx/>
                <a:latin typeface="Calibri"/>
              </a:defRPr>
            </a:lvl2pPr>
            <a:lvl3pPr marR="0" lvl="2" indent="-179999" fontAlgn="auto">
              <a:spcAft>
                <a:spcPts val="0"/>
              </a:spcAft>
              <a:buSzPct val="100000"/>
              <a:buFont typeface="Arial" pitchFamily="34"/>
              <a:tabLst/>
              <a:defRPr lang="da-DK" b="0" i="0" u="none" strike="noStrike" cap="none" spc="0" baseline="0">
                <a:solidFill>
                  <a:srgbClr val="000000"/>
                </a:solidFill>
                <a:uFillTx/>
                <a:latin typeface="Calibri"/>
              </a:defRPr>
            </a:lvl3pPr>
            <a:lvl4pPr marR="0" lvl="3" indent="-179999" fontAlgn="auto">
              <a:spcAft>
                <a:spcPts val="0"/>
              </a:spcAft>
              <a:buSzPct val="100000"/>
              <a:buFont typeface="Arial" pitchFamily="34"/>
              <a:tabLst/>
              <a:defRPr lang="da-DK" b="0" i="0" u="none" strike="noStrike" cap="none" spc="0" baseline="0">
                <a:solidFill>
                  <a:srgbClr val="000000"/>
                </a:solidFill>
                <a:uFillTx/>
                <a:latin typeface="Calibri"/>
              </a:defRPr>
            </a:lvl4pPr>
            <a:lvl5pPr marR="0" lvl="4" indent="-179999" fontAlgn="auto">
              <a:spcAft>
                <a:spcPts val="0"/>
              </a:spcAft>
              <a:buSzPct val="100000"/>
              <a:buFont typeface="Arial" pitchFamily="34"/>
              <a:tabLst/>
              <a:defRPr lang="da-DK" b="0" i="0" u="none" strike="noStrike" cap="none" spc="0" baseline="0">
                <a:solidFill>
                  <a:srgbClr val="000000"/>
                </a:solidFill>
                <a:uFillTx/>
                <a:latin typeface="Calibri"/>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727842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964164-AD67-46D0-9513-3BEDB28A6C6E}"/>
              </a:ext>
            </a:extLst>
          </p:cNvPr>
          <p:cNvSpPr txBox="1">
            <a:spLocks noGrp="1"/>
          </p:cNvSpPr>
          <p:nvPr>
            <p:ph type="title"/>
          </p:nvPr>
        </p:nvSpPr>
        <p:spPr>
          <a:xfrm>
            <a:off x="839784" y="257385"/>
            <a:ext cx="10515600" cy="460583"/>
          </a:xfrm>
        </p:spPr>
        <p:txBody>
          <a:bodyPr/>
          <a:lstStyle>
            <a:lvl1pPr>
              <a:defRPr/>
            </a:lvl1pPr>
          </a:lstStyle>
          <a:p>
            <a:pPr lvl="0"/>
            <a:r>
              <a:rPr lang="da-DK"/>
              <a:t>Klik for at redigere titeltypografien i masteren</a:t>
            </a:r>
          </a:p>
        </p:txBody>
      </p:sp>
      <p:sp>
        <p:nvSpPr>
          <p:cNvPr id="3" name="Pladsholder til tekst 2">
            <a:extLst>
              <a:ext uri="{FF2B5EF4-FFF2-40B4-BE49-F238E27FC236}">
                <a16:creationId xmlns:a16="http://schemas.microsoft.com/office/drawing/2014/main" id="{EDBB873A-0E46-4585-BCA1-814A94F12769}"/>
              </a:ext>
            </a:extLst>
          </p:cNvPr>
          <p:cNvSpPr txBox="1">
            <a:spLocks noGrp="1"/>
          </p:cNvSpPr>
          <p:nvPr>
            <p:ph type="body" sz="quarter" idx="4294967295"/>
          </p:nvPr>
        </p:nvSpPr>
        <p:spPr>
          <a:xfrm>
            <a:off x="839784" y="1199564"/>
            <a:ext cx="5157782" cy="823910"/>
          </a:xfrm>
          <a:prstGeom prst="rect">
            <a:avLst/>
          </a:prstGeom>
          <a:noFill/>
          <a:ln>
            <a:noFill/>
          </a:ln>
        </p:spPr>
        <p:txBody>
          <a:bodyPr vert="horz" wrap="square" lIns="0" tIns="0" rIns="0" bIns="0" anchor="t" anchorCtr="0" compatLnSpc="1">
            <a:noAutofit/>
          </a:bodyPr>
          <a:lstStyle>
            <a:lvl1pPr marL="0" marR="0" lvl="0" indent="0" fontAlgn="auto">
              <a:spcAft>
                <a:spcPts val="0"/>
              </a:spcAft>
              <a:buNone/>
              <a:tabLst/>
              <a:defRPr lang="da-DK" sz="2400" b="1" i="0" u="none" strike="noStrike" cap="none" spc="0" baseline="0">
                <a:solidFill>
                  <a:srgbClr val="000000"/>
                </a:solidFill>
                <a:uFillTx/>
                <a:latin typeface="Calibri"/>
              </a:defRPr>
            </a:lvl1pPr>
          </a:lstStyle>
          <a:p>
            <a:pPr lvl="0"/>
            <a:r>
              <a:rPr lang="da-DK"/>
              <a:t>Rediger teksttypografien i masteren</a:t>
            </a:r>
          </a:p>
        </p:txBody>
      </p:sp>
      <p:sp>
        <p:nvSpPr>
          <p:cNvPr id="4" name="Pladsholder til indhold 3">
            <a:extLst>
              <a:ext uri="{FF2B5EF4-FFF2-40B4-BE49-F238E27FC236}">
                <a16:creationId xmlns:a16="http://schemas.microsoft.com/office/drawing/2014/main" id="{CF695FB7-E21A-4F02-8827-A6EED64F6047}"/>
              </a:ext>
            </a:extLst>
          </p:cNvPr>
          <p:cNvSpPr txBox="1">
            <a:spLocks noGrp="1"/>
          </p:cNvSpPr>
          <p:nvPr>
            <p:ph sz="quarter" idx="4294967295"/>
          </p:nvPr>
        </p:nvSpPr>
        <p:spPr>
          <a:xfrm>
            <a:off x="839784" y="2023475"/>
            <a:ext cx="5157782" cy="3684583"/>
          </a:xfrm>
          <a:prstGeom prst="rect">
            <a:avLst/>
          </a:prstGeom>
          <a:noFill/>
          <a:ln>
            <a:noFill/>
          </a:ln>
        </p:spPr>
        <p:txBody>
          <a:bodyPr vert="horz" wrap="square" lIns="91440" tIns="45720" rIns="91440" bIns="45720" anchor="t" anchorCtr="0" compatLnSpc="1">
            <a:noAutofit/>
          </a:bodyPr>
          <a:lstStyle>
            <a:lvl1pPr marR="0" lvl="0" indent="-179999" fontAlgn="auto">
              <a:spcAft>
                <a:spcPts val="0"/>
              </a:spcAft>
              <a:buSzPct val="100000"/>
              <a:buFont typeface="Arial" pitchFamily="34"/>
              <a:tabLst/>
              <a:defRPr lang="da-DK" b="0" i="0" u="none" strike="noStrike" cap="none" spc="0" baseline="0">
                <a:solidFill>
                  <a:srgbClr val="000000"/>
                </a:solidFill>
                <a:uFillTx/>
                <a:latin typeface="Calibri"/>
              </a:defRPr>
            </a:lvl1pPr>
            <a:lvl2pPr marR="0" lvl="1" indent="-179999" fontAlgn="auto">
              <a:spcAft>
                <a:spcPts val="0"/>
              </a:spcAft>
              <a:buSzPct val="100000"/>
              <a:buFont typeface="Arial" pitchFamily="34"/>
              <a:tabLst/>
              <a:defRPr lang="da-DK" b="0" i="0" u="none" strike="noStrike" cap="none" spc="0" baseline="0">
                <a:solidFill>
                  <a:srgbClr val="000000"/>
                </a:solidFill>
                <a:uFillTx/>
                <a:latin typeface="Calibri"/>
              </a:defRPr>
            </a:lvl2pPr>
            <a:lvl3pPr marR="0" lvl="2" indent="-179999" fontAlgn="auto">
              <a:spcAft>
                <a:spcPts val="0"/>
              </a:spcAft>
              <a:buSzPct val="100000"/>
              <a:buFont typeface="Arial" pitchFamily="34"/>
              <a:tabLst/>
              <a:defRPr lang="da-DK" b="0" i="0" u="none" strike="noStrike" cap="none" spc="0" baseline="0">
                <a:solidFill>
                  <a:srgbClr val="000000"/>
                </a:solidFill>
                <a:uFillTx/>
                <a:latin typeface="Calibri"/>
              </a:defRPr>
            </a:lvl3pPr>
            <a:lvl4pPr marR="0" lvl="3" indent="-179999" fontAlgn="auto">
              <a:spcAft>
                <a:spcPts val="0"/>
              </a:spcAft>
              <a:buSzPct val="100000"/>
              <a:buFont typeface="Arial" pitchFamily="34"/>
              <a:tabLst/>
              <a:defRPr lang="da-DK" b="0" i="0" u="none" strike="noStrike" cap="none" spc="0" baseline="0">
                <a:solidFill>
                  <a:srgbClr val="000000"/>
                </a:solidFill>
                <a:uFillTx/>
                <a:latin typeface="Calibri"/>
              </a:defRPr>
            </a:lvl4pPr>
            <a:lvl5pPr marR="0" lvl="4" indent="-179999" fontAlgn="auto">
              <a:spcAft>
                <a:spcPts val="0"/>
              </a:spcAft>
              <a:buSzPct val="100000"/>
              <a:buFont typeface="Arial" pitchFamily="34"/>
              <a:tabLst/>
              <a:defRPr lang="da-DK" b="0" i="0" u="none" strike="noStrike" cap="none" spc="0" baseline="0">
                <a:solidFill>
                  <a:srgbClr val="000000"/>
                </a:solidFill>
                <a:uFillTx/>
                <a:latin typeface="Calibri"/>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C9AB993-37DF-4628-99BA-D1C97C4E5AF2}"/>
              </a:ext>
            </a:extLst>
          </p:cNvPr>
          <p:cNvSpPr txBox="1">
            <a:spLocks noGrp="1"/>
          </p:cNvSpPr>
          <p:nvPr>
            <p:ph type="body" sz="quarter" idx="4294967295"/>
          </p:nvPr>
        </p:nvSpPr>
        <p:spPr>
          <a:xfrm>
            <a:off x="6172200" y="1199564"/>
            <a:ext cx="5183184" cy="823910"/>
          </a:xfrm>
          <a:prstGeom prst="rect">
            <a:avLst/>
          </a:prstGeom>
          <a:noFill/>
          <a:ln>
            <a:noFill/>
          </a:ln>
        </p:spPr>
        <p:txBody>
          <a:bodyPr vert="horz" wrap="square" lIns="0" tIns="0" rIns="0" bIns="0" anchor="t" anchorCtr="0" compatLnSpc="1">
            <a:noAutofit/>
          </a:bodyPr>
          <a:lstStyle>
            <a:lvl1pPr marL="0" marR="0" lvl="0" indent="0" fontAlgn="auto">
              <a:spcAft>
                <a:spcPts val="0"/>
              </a:spcAft>
              <a:buNone/>
              <a:tabLst/>
              <a:defRPr lang="da-DK" sz="2400" b="1" i="0" u="none" strike="noStrike" cap="none" spc="0" baseline="0">
                <a:solidFill>
                  <a:srgbClr val="000000"/>
                </a:solidFill>
                <a:uFillTx/>
                <a:latin typeface="Calibri"/>
              </a:defRPr>
            </a:lvl1pPr>
          </a:lstStyle>
          <a:p>
            <a:pPr lvl="0"/>
            <a:r>
              <a:rPr lang="da-DK"/>
              <a:t>Rediger teksttypografien i masteren</a:t>
            </a:r>
          </a:p>
        </p:txBody>
      </p:sp>
      <p:sp>
        <p:nvSpPr>
          <p:cNvPr id="6" name="Pladsholder til indhold 5">
            <a:extLst>
              <a:ext uri="{FF2B5EF4-FFF2-40B4-BE49-F238E27FC236}">
                <a16:creationId xmlns:a16="http://schemas.microsoft.com/office/drawing/2014/main" id="{901CFF70-17AB-4251-AB06-7D85779F8C8E}"/>
              </a:ext>
            </a:extLst>
          </p:cNvPr>
          <p:cNvSpPr txBox="1">
            <a:spLocks noGrp="1"/>
          </p:cNvSpPr>
          <p:nvPr>
            <p:ph sz="quarter" idx="4294967295"/>
          </p:nvPr>
        </p:nvSpPr>
        <p:spPr>
          <a:xfrm>
            <a:off x="6172200" y="2023475"/>
            <a:ext cx="5183184" cy="3684583"/>
          </a:xfrm>
          <a:prstGeom prst="rect">
            <a:avLst/>
          </a:prstGeom>
          <a:noFill/>
          <a:ln>
            <a:noFill/>
          </a:ln>
        </p:spPr>
        <p:txBody>
          <a:bodyPr vert="horz" wrap="square" lIns="91440" tIns="45720" rIns="91440" bIns="45720" anchor="t" anchorCtr="0" compatLnSpc="1">
            <a:noAutofit/>
          </a:bodyPr>
          <a:lstStyle>
            <a:lvl1pPr marR="0" lvl="0" indent="-179999" fontAlgn="auto">
              <a:spcAft>
                <a:spcPts val="0"/>
              </a:spcAft>
              <a:buSzPct val="100000"/>
              <a:buFont typeface="Arial" pitchFamily="34"/>
              <a:tabLst/>
              <a:defRPr lang="da-DK" b="0" i="0" u="none" strike="noStrike" cap="none" spc="0" baseline="0">
                <a:solidFill>
                  <a:srgbClr val="000000"/>
                </a:solidFill>
                <a:uFillTx/>
                <a:latin typeface="Calibri"/>
              </a:defRPr>
            </a:lvl1pPr>
            <a:lvl2pPr marR="0" lvl="1" indent="-179999" fontAlgn="auto">
              <a:spcAft>
                <a:spcPts val="0"/>
              </a:spcAft>
              <a:buSzPct val="100000"/>
              <a:buFont typeface="Arial" pitchFamily="34"/>
              <a:tabLst/>
              <a:defRPr lang="da-DK" b="0" i="0" u="none" strike="noStrike" cap="none" spc="0" baseline="0">
                <a:solidFill>
                  <a:srgbClr val="000000"/>
                </a:solidFill>
                <a:uFillTx/>
                <a:latin typeface="Calibri"/>
              </a:defRPr>
            </a:lvl2pPr>
            <a:lvl3pPr marR="0" lvl="2" indent="-179999" fontAlgn="auto">
              <a:spcAft>
                <a:spcPts val="0"/>
              </a:spcAft>
              <a:buSzPct val="100000"/>
              <a:buFont typeface="Arial" pitchFamily="34"/>
              <a:tabLst/>
              <a:defRPr lang="da-DK" b="0" i="0" u="none" strike="noStrike" cap="none" spc="0" baseline="0">
                <a:solidFill>
                  <a:srgbClr val="000000"/>
                </a:solidFill>
                <a:uFillTx/>
                <a:latin typeface="Calibri"/>
              </a:defRPr>
            </a:lvl3pPr>
            <a:lvl4pPr marR="0" lvl="3" indent="-179999" fontAlgn="auto">
              <a:spcAft>
                <a:spcPts val="0"/>
              </a:spcAft>
              <a:buSzPct val="100000"/>
              <a:buFont typeface="Arial" pitchFamily="34"/>
              <a:tabLst/>
              <a:defRPr lang="da-DK" b="0" i="0" u="none" strike="noStrike" cap="none" spc="0" baseline="0">
                <a:solidFill>
                  <a:srgbClr val="000000"/>
                </a:solidFill>
                <a:uFillTx/>
                <a:latin typeface="Calibri"/>
              </a:defRPr>
            </a:lvl4pPr>
            <a:lvl5pPr marR="0" lvl="4" indent="-179999" fontAlgn="auto">
              <a:spcAft>
                <a:spcPts val="0"/>
              </a:spcAft>
              <a:buSzPct val="100000"/>
              <a:buFont typeface="Arial" pitchFamily="34"/>
              <a:tabLst/>
              <a:defRPr lang="da-DK" b="0" i="0" u="none" strike="noStrike" cap="none" spc="0" baseline="0">
                <a:solidFill>
                  <a:srgbClr val="000000"/>
                </a:solidFill>
                <a:uFillTx/>
                <a:latin typeface="Calibri"/>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657047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A5663-486D-4118-A934-5A046496A51E}"/>
              </a:ext>
            </a:extLst>
          </p:cNvPr>
          <p:cNvSpPr txBox="1">
            <a:spLocks noGrp="1"/>
          </p:cNvSpPr>
          <p:nvPr>
            <p:ph type="title"/>
          </p:nvPr>
        </p:nvSpPr>
        <p:spPr/>
        <p:txBody>
          <a:bodyPr/>
          <a:lstStyle>
            <a:lvl1pPr>
              <a:defRPr/>
            </a:lvl1pPr>
          </a:lstStyle>
          <a:p>
            <a:pPr lvl="0"/>
            <a:r>
              <a:rPr lang="da-DK"/>
              <a:t>Klik for at redigere titeltypografien i masteren</a:t>
            </a:r>
          </a:p>
        </p:txBody>
      </p:sp>
      <p:sp>
        <p:nvSpPr>
          <p:cNvPr id="3" name="Titel 1">
            <a:extLst>
              <a:ext uri="{FF2B5EF4-FFF2-40B4-BE49-F238E27FC236}">
                <a16:creationId xmlns:a16="http://schemas.microsoft.com/office/drawing/2014/main" id="{4EE41C76-F499-46DF-BFA3-20F0E3812CDB}"/>
              </a:ext>
            </a:extLst>
          </p:cNvPr>
          <p:cNvSpPr txBox="1"/>
          <p:nvPr/>
        </p:nvSpPr>
        <p:spPr>
          <a:xfrm>
            <a:off x="831847" y="1422404"/>
            <a:ext cx="10515600" cy="2006595"/>
          </a:xfrm>
          <a:prstGeom prst="rect">
            <a:avLst/>
          </a:prstGeom>
          <a:noFill/>
          <a:ln cap="flat">
            <a:noFill/>
          </a:ln>
        </p:spPr>
        <p:txBody>
          <a:bodyPr vert="horz" wrap="square" lIns="0" tIns="0" rIns="0" bIns="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da-DK" sz="6000" b="0" i="0" u="none" strike="noStrike" kern="1200" cap="none" spc="0" baseline="0" dirty="0">
                <a:solidFill>
                  <a:srgbClr val="000000"/>
                </a:solidFill>
                <a:uFillTx/>
                <a:latin typeface="Calibri Light"/>
              </a:rPr>
              <a:t>Klik for at redigere titeltypografien i masteren</a:t>
            </a:r>
          </a:p>
        </p:txBody>
      </p:sp>
      <p:sp>
        <p:nvSpPr>
          <p:cNvPr id="4" name="Pladsholder til tekst 2">
            <a:extLst>
              <a:ext uri="{FF2B5EF4-FFF2-40B4-BE49-F238E27FC236}">
                <a16:creationId xmlns:a16="http://schemas.microsoft.com/office/drawing/2014/main" id="{BC1229A6-12B9-423A-88F1-15811D905E5B}"/>
              </a:ext>
            </a:extLst>
          </p:cNvPr>
          <p:cNvSpPr txBox="1">
            <a:spLocks noGrp="1"/>
          </p:cNvSpPr>
          <p:nvPr>
            <p:ph type="body" sz="quarter" idx="4294967295"/>
          </p:nvPr>
        </p:nvSpPr>
        <p:spPr>
          <a:xfrm>
            <a:off x="831847" y="3830851"/>
            <a:ext cx="10515600" cy="1500182"/>
          </a:xfrm>
          <a:prstGeom prst="rect">
            <a:avLst/>
          </a:prstGeom>
          <a:noFill/>
          <a:ln>
            <a:noFill/>
          </a:ln>
        </p:spPr>
        <p:txBody>
          <a:bodyPr vert="horz" wrap="square" lIns="0" tIns="0" rIns="0" bIns="0" anchor="t" anchorCtr="0" compatLnSpc="1">
            <a:noAutofit/>
          </a:bodyPr>
          <a:lstStyle>
            <a:lvl1pPr marL="0" marR="0" lvl="0" indent="0" fontAlgn="auto">
              <a:spcAft>
                <a:spcPts val="0"/>
              </a:spcAft>
              <a:buNone/>
              <a:tabLst/>
              <a:defRPr lang="da-DK" sz="2400" b="0" i="0" u="none" strike="noStrike" cap="none" spc="0" baseline="0">
                <a:solidFill>
                  <a:srgbClr val="898989"/>
                </a:solidFill>
                <a:uFillTx/>
                <a:latin typeface="Calibri"/>
              </a:defRPr>
            </a:lvl1pPr>
          </a:lstStyle>
          <a:p>
            <a:pPr lvl="0"/>
            <a:r>
              <a:rPr lang="da-DK"/>
              <a:t>Rediger teksttypografien i masteren</a:t>
            </a:r>
          </a:p>
        </p:txBody>
      </p:sp>
    </p:spTree>
    <p:extLst>
      <p:ext uri="{BB962C8B-B14F-4D97-AF65-F5344CB8AC3E}">
        <p14:creationId xmlns:p14="http://schemas.microsoft.com/office/powerpoint/2010/main" val="3339936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og punktopstil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86029-F012-4E0E-875A-42074E191892}"/>
              </a:ext>
            </a:extLst>
          </p:cNvPr>
          <p:cNvSpPr txBox="1">
            <a:spLocks noGrp="1"/>
          </p:cNvSpPr>
          <p:nvPr>
            <p:ph type="title"/>
          </p:nvPr>
        </p:nvSpPr>
        <p:spPr/>
        <p:txBody>
          <a:bodyPr/>
          <a:lstStyle>
            <a:lvl1pPr>
              <a:defRPr/>
            </a:lvl1pPr>
          </a:lstStyle>
          <a:p>
            <a:pPr lvl="0"/>
            <a:r>
              <a:rPr lang="da-DK"/>
              <a:t>Klik for at redigere titeltypografien i masteren</a:t>
            </a:r>
          </a:p>
        </p:txBody>
      </p:sp>
      <p:sp>
        <p:nvSpPr>
          <p:cNvPr id="3" name="Pladsholder til indhold 2">
            <a:extLst>
              <a:ext uri="{FF2B5EF4-FFF2-40B4-BE49-F238E27FC236}">
                <a16:creationId xmlns:a16="http://schemas.microsoft.com/office/drawing/2014/main" id="{420078DC-C810-4143-877B-6C5B56159144}"/>
              </a:ext>
            </a:extLst>
          </p:cNvPr>
          <p:cNvSpPr txBox="1">
            <a:spLocks noGrp="1"/>
          </p:cNvSpPr>
          <p:nvPr>
            <p:ph idx="1"/>
          </p:nvPr>
        </p:nvSpPr>
        <p:spPr>
          <a:xfrm>
            <a:off x="562191" y="1063410"/>
            <a:ext cx="10791611" cy="4925014"/>
          </a:xfrm>
          <a:prstGeom prst="rect">
            <a:avLst/>
          </a:prstGeom>
          <a:noFill/>
          <a:ln>
            <a:noFill/>
          </a:ln>
        </p:spPr>
        <p:txBody>
          <a:bodyPr vert="horz" wrap="square" lIns="91440" tIns="45720" rIns="91440" bIns="45720" anchor="t" anchorCtr="0" compatLnSpc="1">
            <a:noAutofit/>
          </a:bodyPr>
          <a:lstStyle>
            <a:lvl1pPr marR="0" lvl="0" indent="-179999" fontAlgn="auto">
              <a:spcAft>
                <a:spcPts val="0"/>
              </a:spcAft>
              <a:buSzPct val="100000"/>
              <a:buFont typeface="Arial" pitchFamily="34"/>
              <a:tabLst/>
              <a:defRPr lang="da-DK" b="0" i="0" u="none" strike="noStrike" cap="none" spc="0" baseline="0">
                <a:solidFill>
                  <a:srgbClr val="000000"/>
                </a:solidFill>
                <a:uFillTx/>
                <a:latin typeface="Calibri"/>
              </a:defRPr>
            </a:lvl1pPr>
            <a:lvl2pPr marR="0" lvl="1" indent="-179999" fontAlgn="auto">
              <a:spcAft>
                <a:spcPts val="0"/>
              </a:spcAft>
              <a:buSzPct val="100000"/>
              <a:buFont typeface="Arial" pitchFamily="34"/>
              <a:tabLst/>
              <a:defRPr lang="da-DK" b="0" i="0" u="none" strike="noStrike" cap="none" spc="0" baseline="0">
                <a:solidFill>
                  <a:srgbClr val="000000"/>
                </a:solidFill>
                <a:uFillTx/>
                <a:latin typeface="Calibri"/>
              </a:defRPr>
            </a:lvl2pPr>
            <a:lvl3pPr marR="0" lvl="2" indent="-179999" fontAlgn="auto">
              <a:spcAft>
                <a:spcPts val="0"/>
              </a:spcAft>
              <a:buSzPct val="100000"/>
              <a:buFont typeface="Arial" pitchFamily="34"/>
              <a:tabLst/>
              <a:defRPr lang="da-DK" b="0" i="0" u="none" strike="noStrike" cap="none" spc="0" baseline="0">
                <a:solidFill>
                  <a:srgbClr val="000000"/>
                </a:solidFill>
                <a:uFillTx/>
                <a:latin typeface="Calibri"/>
              </a:defRPr>
            </a:lvl3pPr>
            <a:lvl4pPr marR="0" lvl="3" indent="-179999" fontAlgn="auto">
              <a:spcAft>
                <a:spcPts val="0"/>
              </a:spcAft>
              <a:buSzPct val="100000"/>
              <a:buFont typeface="Arial" pitchFamily="34"/>
              <a:tabLst/>
              <a:defRPr lang="da-DK" b="0" i="0" u="none" strike="noStrike" cap="none" spc="0" baseline="0">
                <a:solidFill>
                  <a:srgbClr val="000000"/>
                </a:solidFill>
                <a:uFillTx/>
                <a:latin typeface="Calibri"/>
              </a:defRPr>
            </a:lvl4pPr>
            <a:lvl5pPr marR="0" lvl="4" indent="-179999" fontAlgn="auto">
              <a:spcAft>
                <a:spcPts val="0"/>
              </a:spcAft>
              <a:buSzPct val="100000"/>
              <a:buFont typeface="Arial" pitchFamily="34"/>
              <a:tabLst/>
              <a:defRPr lang="da-DK" b="0" i="0" u="none" strike="noStrike" cap="none" spc="0" baseline="0">
                <a:solidFill>
                  <a:srgbClr val="000000"/>
                </a:solidFill>
                <a:uFillTx/>
                <a:latin typeface="Calibri"/>
              </a:defRPr>
            </a:lvl5p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96262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40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fsnitsoversk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46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79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43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67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dhold med billed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43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lede med billed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96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 og lodret 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29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illede 8">
            <a:extLst>
              <a:ext uri="{FF2B5EF4-FFF2-40B4-BE49-F238E27FC236}">
                <a16:creationId xmlns:a16="http://schemas.microsoft.com/office/drawing/2014/main" id="{10D1A53D-F013-4237-8FE4-A5276A0842AD}"/>
              </a:ext>
            </a:extLst>
          </p:cNvPr>
          <p:cNvPicPr>
            <a:picLocks noChangeAspect="1"/>
          </p:cNvPicPr>
          <p:nvPr/>
        </p:nvPicPr>
        <p:blipFill>
          <a:blip r:embed="rId13"/>
          <a:srcRect l="79278"/>
          <a:stretch>
            <a:fillRect/>
          </a:stretch>
        </p:blipFill>
        <p:spPr>
          <a:xfrm>
            <a:off x="9367515" y="5741471"/>
            <a:ext cx="2526450" cy="658258"/>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ktangel: enkelt hjørne afklippet 7">
            <a:extLst>
              <a:ext uri="{FF2B5EF4-FFF2-40B4-BE49-F238E27FC236}">
                <a16:creationId xmlns:a16="http://schemas.microsoft.com/office/drawing/2014/main" id="{34CE7F0C-8A78-4074-8F89-6531C61C3A1B}"/>
              </a:ext>
            </a:extLst>
          </p:cNvPr>
          <p:cNvSpPr/>
          <p:nvPr/>
        </p:nvSpPr>
        <p:spPr>
          <a:xfrm>
            <a:off x="426723" y="216356"/>
            <a:ext cx="11365653" cy="508388"/>
          </a:xfrm>
          <a:custGeom>
            <a:avLst/>
            <a:gdLst>
              <a:gd name="f0" fmla="val w"/>
              <a:gd name="f1" fmla="val h"/>
              <a:gd name="f2" fmla="val ss"/>
              <a:gd name="f3" fmla="val 0"/>
              <a:gd name="f4" fmla="val 3264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9 f15 1"/>
              <a:gd name="f24" fmla="*/ f18 f15 1"/>
              <a:gd name="f25" fmla="min f22 f21"/>
              <a:gd name="f26" fmla="*/ f25 f4 1"/>
              <a:gd name="f27" fmla="*/ f26 1 100000"/>
              <a:gd name="f28" fmla="+- f18 0 f27"/>
              <a:gd name="f29" fmla="*/ f27 1 2"/>
              <a:gd name="f30" fmla="*/ f27 f15 1"/>
              <a:gd name="f31" fmla="+- f28 f18 0"/>
              <a:gd name="f32" fmla="*/ f29 f15 1"/>
              <a:gd name="f33" fmla="*/ f28 f15 1"/>
              <a:gd name="f34" fmla="*/ f31 1 2"/>
              <a:gd name="f35" fmla="*/ f34 f15 1"/>
            </a:gdLst>
            <a:ahLst/>
            <a:cxnLst>
              <a:cxn ang="3cd4">
                <a:pos x="hc" y="t"/>
              </a:cxn>
              <a:cxn ang="0">
                <a:pos x="r" y="vc"/>
              </a:cxn>
              <a:cxn ang="cd4">
                <a:pos x="hc" y="b"/>
              </a:cxn>
              <a:cxn ang="cd2">
                <a:pos x="l" y="vc"/>
              </a:cxn>
            </a:cxnLst>
            <a:rect l="f20" t="f32" r="f35" b="f23"/>
            <a:pathLst>
              <a:path>
                <a:moveTo>
                  <a:pt x="f20" y="f20"/>
                </a:moveTo>
                <a:lnTo>
                  <a:pt x="f33" y="f20"/>
                </a:lnTo>
                <a:lnTo>
                  <a:pt x="f24" y="f30"/>
                </a:lnTo>
                <a:lnTo>
                  <a:pt x="f24" y="f23"/>
                </a:lnTo>
                <a:lnTo>
                  <a:pt x="f20" y="f23"/>
                </a:lnTo>
                <a:close/>
              </a:path>
            </a:pathLst>
          </a:custGeom>
          <a:solidFill>
            <a:srgbClr val="E5007D"/>
          </a:solidFill>
          <a:ln cap="flat">
            <a:noFill/>
            <a:prstDash val="solid"/>
          </a:ln>
        </p:spPr>
        <p:txBody>
          <a:bodyPr vert="horz" wrap="square" lIns="215999" tIns="0" rIns="91440" bIns="143999"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3600" b="1" i="0" u="none" strike="noStrike" kern="1200" cap="none" spc="0" baseline="0" dirty="0">
              <a:solidFill>
                <a:srgbClr val="FFFFFF"/>
              </a:solidFill>
              <a:uFillTx/>
              <a:latin typeface="Calibri"/>
            </a:endParaRPr>
          </a:p>
        </p:txBody>
      </p:sp>
      <p:sp>
        <p:nvSpPr>
          <p:cNvPr id="3" name="Pladsholder til titel 1">
            <a:extLst>
              <a:ext uri="{FF2B5EF4-FFF2-40B4-BE49-F238E27FC236}">
                <a16:creationId xmlns:a16="http://schemas.microsoft.com/office/drawing/2014/main" id="{33C68C5F-5179-4CCC-9E2B-7B2146E3C5BF}"/>
              </a:ext>
            </a:extLst>
          </p:cNvPr>
          <p:cNvSpPr txBox="1">
            <a:spLocks noGrp="1"/>
          </p:cNvSpPr>
          <p:nvPr>
            <p:ph type="title"/>
          </p:nvPr>
        </p:nvSpPr>
        <p:spPr>
          <a:xfrm>
            <a:off x="562191" y="243843"/>
            <a:ext cx="10791611" cy="453807"/>
          </a:xfrm>
          <a:prstGeom prst="rect">
            <a:avLst/>
          </a:prstGeom>
          <a:noFill/>
          <a:ln>
            <a:noFill/>
          </a:ln>
        </p:spPr>
        <p:txBody>
          <a:bodyPr vert="horz" wrap="square" lIns="0" tIns="0" rIns="0" bIns="0" anchor="t" anchorCtr="0" compatLnSpc="1">
            <a:noAutofit/>
          </a:bodyPr>
          <a:lstStyle/>
          <a:p>
            <a:pPr lvl="0"/>
            <a:r>
              <a:rPr lang="da-DK"/>
              <a:t>Klik for at redigere titeltypografien i masteren</a:t>
            </a:r>
          </a:p>
        </p:txBody>
      </p:sp>
      <p:pic>
        <p:nvPicPr>
          <p:cNvPr id="4" name="Billede 7">
            <a:extLst>
              <a:ext uri="{FF2B5EF4-FFF2-40B4-BE49-F238E27FC236}">
                <a16:creationId xmlns:a16="http://schemas.microsoft.com/office/drawing/2014/main" id="{D175A1FC-94BF-4C6B-8FDB-0601D6EBD5B2}"/>
              </a:ext>
            </a:extLst>
          </p:cNvPr>
          <p:cNvPicPr>
            <a:picLocks noChangeAspect="1"/>
          </p:cNvPicPr>
          <p:nvPr/>
        </p:nvPicPr>
        <p:blipFill>
          <a:blip r:embed="rId7"/>
          <a:stretch>
            <a:fillRect/>
          </a:stretch>
        </p:blipFill>
        <p:spPr>
          <a:xfrm>
            <a:off x="10525758" y="6309049"/>
            <a:ext cx="1266617" cy="304769"/>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marL="0" marR="0" lvl="0" indent="0" algn="l" defTabSz="914400" rtl="0" fontAlgn="auto" hangingPunct="1">
        <a:lnSpc>
          <a:spcPct val="90000"/>
        </a:lnSpc>
        <a:spcBef>
          <a:spcPts val="0"/>
        </a:spcBef>
        <a:spcAft>
          <a:spcPts val="0"/>
        </a:spcAft>
        <a:buNone/>
        <a:tabLst/>
        <a:defRPr lang="da-DK" sz="3200" b="0" i="0" u="none" strike="noStrike" kern="1200" cap="none" spc="0" baseline="0">
          <a:solidFill>
            <a:srgbClr val="FFFFFF"/>
          </a:solidFill>
          <a:uFillTx/>
          <a:latin typeface="Calibri Ligh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Rektangel 2">
            <a:extLst>
              <a:ext uri="{FF2B5EF4-FFF2-40B4-BE49-F238E27FC236}">
                <a16:creationId xmlns:a16="http://schemas.microsoft.com/office/drawing/2014/main" id="{EB102221-ECB3-4DDC-BD71-79B779F4B322}"/>
              </a:ext>
            </a:extLst>
          </p:cNvPr>
          <p:cNvSpPr/>
          <p:nvPr/>
        </p:nvSpPr>
        <p:spPr>
          <a:xfrm>
            <a:off x="0" y="0"/>
            <a:ext cx="12191996" cy="6858000"/>
          </a:xfrm>
          <a:prstGeom prst="rect">
            <a:avLst/>
          </a:prstGeom>
          <a:blipFill>
            <a:blip r:embed="rId3">
              <a:alphaModFix amt="30000"/>
            </a:blip>
            <a:stretch>
              <a:fillRect/>
            </a:stretch>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dirty="0">
              <a:solidFill>
                <a:srgbClr val="FFFFFF"/>
              </a:solidFill>
              <a:uFillTx/>
              <a:latin typeface="Calibri"/>
            </a:endParaRPr>
          </a:p>
        </p:txBody>
      </p:sp>
      <p:sp>
        <p:nvSpPr>
          <p:cNvPr id="3" name="Tekstfelt 4">
            <a:extLst>
              <a:ext uri="{FF2B5EF4-FFF2-40B4-BE49-F238E27FC236}">
                <a16:creationId xmlns:a16="http://schemas.microsoft.com/office/drawing/2014/main" id="{354AB0A9-93AE-49D1-B862-31D186798389}"/>
              </a:ext>
            </a:extLst>
          </p:cNvPr>
          <p:cNvSpPr txBox="1"/>
          <p:nvPr/>
        </p:nvSpPr>
        <p:spPr>
          <a:xfrm>
            <a:off x="461515" y="1505641"/>
            <a:ext cx="11249021" cy="615553"/>
          </a:xfrm>
          <a:prstGeom prst="rect">
            <a:avLst/>
          </a:prstGeom>
          <a:noFill/>
          <a:ln cap="flat">
            <a:noFill/>
          </a:ln>
        </p:spPr>
        <p:txBody>
          <a:bodyPr vert="horz" wrap="square" lIns="0" tIns="0" rIns="0" bIns="0" anchor="t" anchorCtr="1" compatLnSpc="1">
            <a:spAutoFit/>
          </a:bodyPr>
          <a:lstStyle/>
          <a:p>
            <a:pPr lvl="0" algn="ctr">
              <a:defRPr sz="1800" b="0" i="0" u="none" strike="noStrike" kern="0" cap="none" spc="0" baseline="0">
                <a:solidFill>
                  <a:srgbClr val="000000"/>
                </a:solidFill>
                <a:uFillTx/>
              </a:defRPr>
            </a:pPr>
            <a:r>
              <a:rPr lang="da-DK" sz="4000" b="1" dirty="0"/>
              <a:t>Pædagoger på fremtidens fritids- og skoleområde</a:t>
            </a:r>
            <a:endParaRPr lang="da-DK" sz="4000" b="1" i="0" u="none" strike="noStrike" kern="1200" cap="none" spc="0" baseline="0" dirty="0">
              <a:solidFill>
                <a:srgbClr val="3B3838"/>
              </a:solidFill>
              <a:uFillTx/>
              <a:latin typeface="Calibri"/>
            </a:endParaRPr>
          </a:p>
        </p:txBody>
      </p:sp>
      <p:sp>
        <p:nvSpPr>
          <p:cNvPr id="4" name="Tekstfelt 3">
            <a:extLst>
              <a:ext uri="{FF2B5EF4-FFF2-40B4-BE49-F238E27FC236}">
                <a16:creationId xmlns:a16="http://schemas.microsoft.com/office/drawing/2014/main" id="{D5D777AD-69AE-4E77-A700-5E9D52D2140E}"/>
              </a:ext>
            </a:extLst>
          </p:cNvPr>
          <p:cNvSpPr txBox="1"/>
          <p:nvPr/>
        </p:nvSpPr>
        <p:spPr>
          <a:xfrm>
            <a:off x="600888" y="4267203"/>
            <a:ext cx="7323905" cy="1200329"/>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da-DK" b="1" kern="0" dirty="0">
                <a:solidFill>
                  <a:srgbClr val="3B3838"/>
                </a:solidFill>
              </a:rPr>
              <a:t>Oplæg på Landsmøde i Tænketank Danmark – den fælles skole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1" i="0" u="none" strike="noStrike" kern="0" cap="none" spc="0" baseline="0" dirty="0">
              <a:solidFill>
                <a:srgbClr val="3B3838"/>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b="1" kern="0" dirty="0">
                <a:solidFill>
                  <a:srgbClr val="3B3838"/>
                </a:solidFill>
                <a:latin typeface="Calibri"/>
              </a:rPr>
              <a:t>Ved Lars Søgaard, medlem af BUPL’s forretningsudvalg med ansvar for fritids- og skoleområdet</a:t>
            </a:r>
            <a:endParaRPr lang="da-DK" sz="1800" b="0" i="0" u="none" strike="noStrike" kern="1200" cap="none" spc="0" baseline="0" dirty="0">
              <a:solidFill>
                <a:srgbClr val="000000"/>
              </a:solidFill>
              <a:uFillTx/>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a:extLst>
              <a:ext uri="{FF2B5EF4-FFF2-40B4-BE49-F238E27FC236}">
                <a16:creationId xmlns:a16="http://schemas.microsoft.com/office/drawing/2014/main" id="{12F214B6-BE73-49F3-B746-54ED80C25343}"/>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413029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786FC-C366-4CDA-A0CE-A3F6EA42D058}"/>
              </a:ext>
            </a:extLst>
          </p:cNvPr>
          <p:cNvSpPr>
            <a:spLocks noGrp="1"/>
          </p:cNvSpPr>
          <p:nvPr>
            <p:ph type="title"/>
          </p:nvPr>
        </p:nvSpPr>
        <p:spPr/>
        <p:txBody>
          <a:bodyPr/>
          <a:lstStyle/>
          <a:p>
            <a:r>
              <a:rPr lang="da-DK" dirty="0"/>
              <a:t>Fritidslivet bløder</a:t>
            </a:r>
          </a:p>
        </p:txBody>
      </p:sp>
      <p:sp>
        <p:nvSpPr>
          <p:cNvPr id="3" name="Pladsholder til indhold 2">
            <a:extLst>
              <a:ext uri="{FF2B5EF4-FFF2-40B4-BE49-F238E27FC236}">
                <a16:creationId xmlns:a16="http://schemas.microsoft.com/office/drawing/2014/main" id="{4C15CCBF-E674-43F5-B627-375F69A52A9C}"/>
              </a:ext>
            </a:extLst>
          </p:cNvPr>
          <p:cNvSpPr>
            <a:spLocks noGrp="1"/>
          </p:cNvSpPr>
          <p:nvPr>
            <p:ph sz="half" idx="1"/>
          </p:nvPr>
        </p:nvSpPr>
        <p:spPr>
          <a:xfrm>
            <a:off x="562191" y="1195705"/>
            <a:ext cx="11156567" cy="5108841"/>
          </a:xfrm>
        </p:spPr>
        <p:txBody>
          <a:bodyPr/>
          <a:lstStyle/>
          <a:p>
            <a:pPr marL="48601" indent="0">
              <a:buNone/>
            </a:pPr>
            <a:r>
              <a:rPr lang="da-DK" dirty="0"/>
              <a:t>Siden 2015 er budgetterne for fritidstilbuddene reduceret med 880 millioner kroner.</a:t>
            </a:r>
          </a:p>
          <a:p>
            <a:pPr marL="48601" indent="0">
              <a:buNone/>
            </a:pPr>
            <a:endParaRPr lang="da-DK" dirty="0"/>
          </a:p>
          <a:p>
            <a:pPr marL="48601" indent="0">
              <a:buNone/>
            </a:pPr>
            <a:r>
              <a:rPr lang="da-DK" dirty="0"/>
              <a:t>Alene i 2019 er der budgetteret med nedskæringer på over 320 mio. kr.</a:t>
            </a:r>
          </a:p>
          <a:p>
            <a:pPr marL="48601" indent="0">
              <a:buNone/>
            </a:pPr>
            <a:endParaRPr lang="da-DK" dirty="0"/>
          </a:p>
          <a:p>
            <a:pPr marL="48601" indent="0">
              <a:buNone/>
            </a:pPr>
            <a:r>
              <a:rPr lang="da-DK" dirty="0"/>
              <a:t>Medlemsundersøgelsen: </a:t>
            </a:r>
            <a:r>
              <a:rPr lang="da-DK" i="1" dirty="0"/>
              <a:t>Næsten halvdelen af pædagogerne på fritids- og skoleområdet har ikke tid til at tage sig af konflikter eller børnenes sociale problemer.</a:t>
            </a:r>
          </a:p>
          <a:p>
            <a:pPr marL="48601" indent="0">
              <a:buNone/>
            </a:pPr>
            <a:endParaRPr lang="da-DK" i="1" dirty="0"/>
          </a:p>
          <a:p>
            <a:pPr marL="48601" indent="0">
              <a:buNone/>
            </a:pPr>
            <a:r>
              <a:rPr lang="da-DK" dirty="0"/>
              <a:t>Vi har brug for en genopretningsplan – men jorden skal nok gødes først</a:t>
            </a:r>
          </a:p>
        </p:txBody>
      </p:sp>
    </p:spTree>
    <p:extLst>
      <p:ext uri="{BB962C8B-B14F-4D97-AF65-F5344CB8AC3E}">
        <p14:creationId xmlns:p14="http://schemas.microsoft.com/office/powerpoint/2010/main" val="3086384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90B3B9-4AAA-4BA0-BA0F-4D34BCCF53F9}"/>
              </a:ext>
            </a:extLst>
          </p:cNvPr>
          <p:cNvSpPr>
            <a:spLocks noGrp="1"/>
          </p:cNvSpPr>
          <p:nvPr>
            <p:ph type="title"/>
          </p:nvPr>
        </p:nvSpPr>
        <p:spPr/>
        <p:txBody>
          <a:bodyPr/>
          <a:lstStyle/>
          <a:p>
            <a:r>
              <a:rPr lang="da-DK" dirty="0"/>
              <a:t>Fremtiden? Åben drøftelse – kan Tænketanken give input?</a:t>
            </a:r>
          </a:p>
        </p:txBody>
      </p:sp>
      <p:sp>
        <p:nvSpPr>
          <p:cNvPr id="3" name="Pladsholder til indhold 2">
            <a:extLst>
              <a:ext uri="{FF2B5EF4-FFF2-40B4-BE49-F238E27FC236}">
                <a16:creationId xmlns:a16="http://schemas.microsoft.com/office/drawing/2014/main" id="{C7793276-33A8-4C89-A345-7C6D7419136D}"/>
              </a:ext>
            </a:extLst>
          </p:cNvPr>
          <p:cNvSpPr>
            <a:spLocks noGrp="1"/>
          </p:cNvSpPr>
          <p:nvPr>
            <p:ph sz="half" idx="1"/>
          </p:nvPr>
        </p:nvSpPr>
        <p:spPr>
          <a:xfrm>
            <a:off x="562191" y="1195706"/>
            <a:ext cx="10964062" cy="4868210"/>
          </a:xfrm>
        </p:spPr>
        <p:txBody>
          <a:bodyPr/>
          <a:lstStyle/>
          <a:p>
            <a:pPr marL="562951" indent="-514350">
              <a:buAutoNum type="arabicPeriod"/>
            </a:pPr>
            <a:r>
              <a:rPr lang="da-DK" dirty="0"/>
              <a:t>Vi skal have stoppet faldet i pædagogfaglige ledere.</a:t>
            </a:r>
          </a:p>
          <a:p>
            <a:pPr marL="48601" indent="0">
              <a:buNone/>
            </a:pPr>
            <a:r>
              <a:rPr lang="da-DK" dirty="0"/>
              <a:t>- Hvordan får vi fokus på værdien af flerfaglig ledelse og samtidig får dygtige pædagoger til at søge stillingerne</a:t>
            </a:r>
          </a:p>
          <a:p>
            <a:pPr marL="48601" indent="0">
              <a:buNone/>
            </a:pPr>
            <a:endParaRPr lang="da-DK" dirty="0"/>
          </a:p>
          <a:p>
            <a:pPr marL="48601" indent="0">
              <a:buNone/>
            </a:pPr>
            <a:r>
              <a:rPr lang="da-DK" dirty="0"/>
              <a:t>2. Vi skal have stoppet nedskæringerne på fritidsområdet og styrket lovgivningerne så alle forpligtes til opsøgende og forebyggende arbejde.</a:t>
            </a:r>
          </a:p>
          <a:p>
            <a:pPr marL="48601" indent="0">
              <a:buNone/>
            </a:pPr>
            <a:r>
              <a:rPr lang="da-DK" dirty="0"/>
              <a:t>- Værdien af fritidstilbud skal tales op og lovene forbedres.</a:t>
            </a:r>
          </a:p>
          <a:p>
            <a:pPr marL="48601" indent="0">
              <a:buNone/>
            </a:pPr>
            <a:endParaRPr lang="da-DK" dirty="0"/>
          </a:p>
          <a:p>
            <a:pPr marL="48601" indent="0">
              <a:buNone/>
            </a:pPr>
            <a:r>
              <a:rPr lang="da-DK" dirty="0"/>
              <a:t>3. Vi skal have styrket samarbejdet endnu mere mellem pædagoger og lærere – brug eks. kvalitetsløftet af UUV til det.</a:t>
            </a:r>
          </a:p>
        </p:txBody>
      </p:sp>
    </p:spTree>
    <p:extLst>
      <p:ext uri="{BB962C8B-B14F-4D97-AF65-F5344CB8AC3E}">
        <p14:creationId xmlns:p14="http://schemas.microsoft.com/office/powerpoint/2010/main" val="1706407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Billede 2">
            <a:extLst>
              <a:ext uri="{FF2B5EF4-FFF2-40B4-BE49-F238E27FC236}">
                <a16:creationId xmlns:a16="http://schemas.microsoft.com/office/drawing/2014/main" id="{AF6D6F40-6FB3-4B00-A3D0-DEEDF84DD566}"/>
              </a:ext>
            </a:extLst>
          </p:cNvPr>
          <p:cNvPicPr>
            <a:picLocks noChangeAspect="1"/>
          </p:cNvPicPr>
          <p:nvPr/>
        </p:nvPicPr>
        <p:blipFill>
          <a:blip r:embed="rId2"/>
          <a:stretch>
            <a:fillRect/>
          </a:stretch>
        </p:blipFill>
        <p:spPr>
          <a:xfrm>
            <a:off x="478971" y="-364845"/>
            <a:ext cx="11713025" cy="7587691"/>
          </a:xfrm>
          <a:prstGeom prst="rect">
            <a:avLst/>
          </a:prstGeom>
          <a:noFill/>
          <a:ln cap="flat">
            <a:noFill/>
          </a:ln>
        </p:spPr>
      </p:pic>
      <p:sp>
        <p:nvSpPr>
          <p:cNvPr id="3" name="Tekstfelt 4">
            <a:extLst>
              <a:ext uri="{FF2B5EF4-FFF2-40B4-BE49-F238E27FC236}">
                <a16:creationId xmlns:a16="http://schemas.microsoft.com/office/drawing/2014/main" id="{8B62584A-5776-4F5C-81DC-5C9292F2B151}"/>
              </a:ext>
            </a:extLst>
          </p:cNvPr>
          <p:cNvSpPr txBox="1"/>
          <p:nvPr/>
        </p:nvSpPr>
        <p:spPr>
          <a:xfrm>
            <a:off x="400552" y="1880116"/>
            <a:ext cx="11249021" cy="4308872"/>
          </a:xfrm>
          <a:prstGeom prst="rect">
            <a:avLst/>
          </a:prstGeom>
          <a:noFill/>
          <a:ln cap="flat">
            <a:noFill/>
          </a:ln>
        </p:spPr>
        <p:txBody>
          <a:bodyPr vert="horz" wrap="square" lIns="0" tIns="0" rIns="0" bIns="0" anchor="t" anchorCtr="1" compatLnSpc="1">
            <a:spAutoFit/>
          </a:bodyPr>
          <a:lstStyle/>
          <a:p>
            <a:pPr marR="0" lvl="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4000" b="1" i="0" u="none" strike="noStrike" kern="1200" cap="none" spc="0" baseline="0" dirty="0">
                <a:solidFill>
                  <a:srgbClr val="E5007D"/>
                </a:solidFill>
                <a:uFillTx/>
                <a:latin typeface="Calibri"/>
              </a:rPr>
              <a:t>Oplæggets hovedpunkter</a:t>
            </a:r>
            <a:endParaRPr lang="da-DK" sz="4000" b="1" dirty="0">
              <a:solidFill>
                <a:srgbClr val="E5007D"/>
              </a:solidFill>
              <a:latin typeface="Calibri"/>
            </a:endParaRPr>
          </a:p>
          <a:p>
            <a:pPr marL="571500" marR="0" lvl="0" indent="-5715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da-DK" sz="4000" b="1" i="0" u="none" strike="noStrike" kern="1200" cap="none" spc="0" baseline="0" dirty="0">
                <a:solidFill>
                  <a:srgbClr val="E5007D"/>
                </a:solidFill>
                <a:uFillTx/>
                <a:latin typeface="Calibri"/>
              </a:rPr>
              <a:t>Skoleaftalen – hvordan påvirker den pædagogerne?</a:t>
            </a:r>
          </a:p>
          <a:p>
            <a:pPr marL="571500" marR="0" lvl="0" indent="-5715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da-DK" sz="4000" b="1" dirty="0">
                <a:solidFill>
                  <a:srgbClr val="E5007D"/>
                </a:solidFill>
                <a:latin typeface="Calibri"/>
              </a:rPr>
              <a:t>Pædagogfaglig ledelse – en truet dyreart</a:t>
            </a:r>
          </a:p>
          <a:p>
            <a:pPr marL="571500" marR="0" lvl="0" indent="-5715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da-DK" sz="4000" b="1" i="0" u="none" strike="noStrike" kern="1200" cap="none" spc="0" baseline="0" dirty="0">
                <a:solidFill>
                  <a:srgbClr val="E5007D"/>
                </a:solidFill>
                <a:uFillTx/>
                <a:latin typeface="Calibri"/>
              </a:rPr>
              <a:t>Fritidslivet bløder</a:t>
            </a:r>
          </a:p>
          <a:p>
            <a:pPr marL="571500" marR="0" lvl="0" indent="-5715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da-DK" sz="4000" b="1" i="0" u="none" strike="noStrike" kern="1200" cap="none" spc="0" baseline="0" dirty="0">
                <a:solidFill>
                  <a:srgbClr val="E5007D"/>
                </a:solidFill>
                <a:uFillTx/>
                <a:latin typeface="Calibri"/>
              </a:rPr>
              <a:t>Fremtiden</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4000" b="1" i="0" u="none" strike="noStrike" kern="1200" cap="none" spc="0" baseline="0" dirty="0">
              <a:solidFill>
                <a:srgbClr val="E5007D"/>
              </a:solidFill>
              <a:uFillTx/>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74836EC9-4DA1-48B6-A6EF-E908259D040E}"/>
              </a:ext>
            </a:extLst>
          </p:cNvPr>
          <p:cNvSpPr txBox="1">
            <a:spLocks noGrp="1"/>
          </p:cNvSpPr>
          <p:nvPr>
            <p:ph type="title"/>
          </p:nvPr>
        </p:nvSpPr>
        <p:spPr/>
        <p:txBody>
          <a:bodyPr/>
          <a:lstStyle/>
          <a:p>
            <a:r>
              <a:rPr lang="da-DK" dirty="0"/>
              <a:t>Skoleaftalen i hovedtræk</a:t>
            </a:r>
          </a:p>
        </p:txBody>
      </p:sp>
      <p:sp>
        <p:nvSpPr>
          <p:cNvPr id="3" name="Pladsholder til indhold 3">
            <a:extLst>
              <a:ext uri="{FF2B5EF4-FFF2-40B4-BE49-F238E27FC236}">
                <a16:creationId xmlns:a16="http://schemas.microsoft.com/office/drawing/2014/main" id="{0293AB0F-7E19-40CF-9224-7D07AAD03313}"/>
              </a:ext>
            </a:extLst>
          </p:cNvPr>
          <p:cNvSpPr txBox="1">
            <a:spLocks noGrp="1"/>
          </p:cNvSpPr>
          <p:nvPr>
            <p:ph idx="1"/>
          </p:nvPr>
        </p:nvSpPr>
        <p:spPr>
          <a:xfrm>
            <a:off x="562190" y="872846"/>
            <a:ext cx="10791611" cy="5112307"/>
          </a:xfrm>
        </p:spPr>
        <p:txBody>
          <a:bodyPr/>
          <a:lstStyle/>
          <a:p>
            <a:pPr marL="0" lvl="1" indent="0">
              <a:buNone/>
            </a:pPr>
            <a:r>
              <a:rPr lang="da-DK" b="1" dirty="0"/>
              <a:t>Kortere skoledag i indskolingen (fra august 2019)</a:t>
            </a:r>
          </a:p>
          <a:p>
            <a:pPr marL="0" lvl="1" indent="0">
              <a:buNone/>
            </a:pPr>
            <a:r>
              <a:rPr lang="da-DK" dirty="0"/>
              <a:t>Tiden tages fra understøttende undervisning og pauser.</a:t>
            </a:r>
          </a:p>
          <a:p>
            <a:pPr marL="0" lvl="1" indent="0">
              <a:buNone/>
            </a:pPr>
            <a:endParaRPr lang="da-DK" dirty="0"/>
          </a:p>
          <a:p>
            <a:pPr marL="0" lvl="1" indent="0">
              <a:buNone/>
            </a:pPr>
            <a:r>
              <a:rPr lang="da-DK" dirty="0"/>
              <a:t>BUPL har aldrig kæmpet for en lang skoledag, men der er et dilemma i den måde skoledagen forkortes på:</a:t>
            </a:r>
          </a:p>
          <a:p>
            <a:pPr marL="0" lvl="1" indent="0">
              <a:buNone/>
            </a:pPr>
            <a:endParaRPr lang="da-DK" dirty="0"/>
          </a:p>
          <a:p>
            <a:pPr marL="342900" lvl="1" indent="-342900"/>
            <a:r>
              <a:rPr lang="da-DK" dirty="0"/>
              <a:t>Kortere skoledag går udover pædagogerne i skolen og SFO’en kompenseres ikke nødvendigvis.</a:t>
            </a:r>
          </a:p>
          <a:p>
            <a:pPr marL="342900" lvl="1" indent="-342900"/>
            <a:r>
              <a:rPr lang="da-DK" dirty="0"/>
              <a:t>Kortere skoledag giver mere traditionel skole på bekostning af variation og bevægelse</a:t>
            </a:r>
          </a:p>
          <a:p>
            <a:pPr marL="0" lvl="1" indent="0">
              <a:buNone/>
            </a:pPr>
            <a:endParaRPr lang="da-DK" dirty="0"/>
          </a:p>
          <a:p>
            <a:pPr marL="0" lvl="1" indent="0">
              <a:buNone/>
            </a:pPr>
            <a:r>
              <a:rPr lang="da-DK" dirty="0"/>
              <a:t>Kortere skoledag udløser ca. 300 mio. kr. om året som skal bruges til:</a:t>
            </a:r>
          </a:p>
          <a:p>
            <a:pPr marL="342900" lvl="1" indent="-342900"/>
            <a:r>
              <a:rPr lang="da-DK" b="1" dirty="0"/>
              <a:t>Længere åbningstid i fritidstilbud</a:t>
            </a:r>
          </a:p>
          <a:p>
            <a:pPr marL="342900" lvl="1" indent="-342900"/>
            <a:r>
              <a:rPr lang="da-DK" b="1" dirty="0"/>
              <a:t>Kvalitetsløft af understøttende undervisning (bla. 2-voksenordninger)</a:t>
            </a:r>
          </a:p>
          <a:p>
            <a:pPr marL="342900" lvl="1" indent="-342900"/>
            <a:endParaRPr lang="da-DK" b="1" dirty="0"/>
          </a:p>
          <a:p>
            <a:pPr marL="0" lvl="1" indent="0">
              <a:buNone/>
            </a:pPr>
            <a:endParaRPr lang="da-DK" dirty="0"/>
          </a:p>
          <a:p>
            <a:pPr marL="0" lvl="1" indent="0">
              <a:buNone/>
            </a:pPr>
            <a:endParaRPr lang="da-DK"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03A1B5-694E-499B-B847-F58EF537A1DC}"/>
              </a:ext>
            </a:extLst>
          </p:cNvPr>
          <p:cNvSpPr>
            <a:spLocks noGrp="1"/>
          </p:cNvSpPr>
          <p:nvPr>
            <p:ph type="title"/>
          </p:nvPr>
        </p:nvSpPr>
        <p:spPr/>
        <p:txBody>
          <a:bodyPr/>
          <a:lstStyle/>
          <a:p>
            <a:r>
              <a:rPr lang="da-DK" dirty="0"/>
              <a:t>Fokus på Understøttende undervisning UUV</a:t>
            </a:r>
          </a:p>
        </p:txBody>
      </p:sp>
      <p:sp>
        <p:nvSpPr>
          <p:cNvPr id="3" name="Pladsholder til indhold 2">
            <a:extLst>
              <a:ext uri="{FF2B5EF4-FFF2-40B4-BE49-F238E27FC236}">
                <a16:creationId xmlns:a16="http://schemas.microsoft.com/office/drawing/2014/main" id="{53AA115E-9C3C-4521-B1E7-9F4E313B0B68}"/>
              </a:ext>
            </a:extLst>
          </p:cNvPr>
          <p:cNvSpPr>
            <a:spLocks noGrp="1"/>
          </p:cNvSpPr>
          <p:nvPr>
            <p:ph sz="half" idx="1"/>
          </p:nvPr>
        </p:nvSpPr>
        <p:spPr>
          <a:xfrm>
            <a:off x="562191" y="1195705"/>
            <a:ext cx="10791611" cy="5418452"/>
          </a:xfrm>
        </p:spPr>
        <p:txBody>
          <a:bodyPr/>
          <a:lstStyle/>
          <a:p>
            <a:r>
              <a:rPr lang="da-DK" dirty="0"/>
              <a:t>UUV - Mængden reduceres men kvaliteten skal løftes.</a:t>
            </a:r>
          </a:p>
          <a:p>
            <a:r>
              <a:rPr lang="da-DK" dirty="0"/>
              <a:t>Og reformelementerne fastholdes. Citat fra forligsteksten:</a:t>
            </a:r>
          </a:p>
          <a:p>
            <a:pPr marL="48601" indent="0">
              <a:buNone/>
            </a:pPr>
            <a:r>
              <a:rPr lang="da-DK" sz="2400" i="1" dirty="0"/>
              <a:t>’Reformelementerne om </a:t>
            </a:r>
            <a:r>
              <a:rPr lang="da-DK" sz="2400" i="1" u="sng" dirty="0"/>
              <a:t>åben skole, bevægelse samt lektiehjælp og faglig fordybelse er uændrede</a:t>
            </a:r>
            <a:r>
              <a:rPr lang="da-DK" sz="2400" i="1" dirty="0"/>
              <a:t> og skal fortsat løftes både i undervisning i fagene og i den understøttende undervisning.</a:t>
            </a:r>
          </a:p>
          <a:p>
            <a:pPr marL="48601" indent="0">
              <a:buNone/>
            </a:pPr>
            <a:r>
              <a:rPr lang="da-DK" sz="2400" i="1" dirty="0"/>
              <a:t>Den understøttende undervisning er et centralt og væsentligt element i folkeskolereformen og er i sammenhæng med undervisningen i fagene en afgørende faktor i realiseringen af reformens ambitioner om at øge det faglige niveau for alle elever, samt mindske betydningen af elevernes sociale baggrund for de faglige resultater. </a:t>
            </a:r>
          </a:p>
          <a:p>
            <a:pPr marL="48601" indent="0">
              <a:buNone/>
            </a:pPr>
            <a:r>
              <a:rPr lang="da-DK" sz="2400" i="1" dirty="0"/>
              <a:t>Det er afgørende for aftalepartierne, at den </a:t>
            </a:r>
            <a:r>
              <a:rPr lang="da-DK" sz="2400" i="1" u="sng" dirty="0"/>
              <a:t>understøttende undervisning</a:t>
            </a:r>
            <a:r>
              <a:rPr lang="da-DK" sz="2400" i="1" dirty="0"/>
              <a:t> anvendes som forudsat til at realisere en </a:t>
            </a:r>
            <a:r>
              <a:rPr lang="da-DK" sz="2400" i="1" u="sng" dirty="0"/>
              <a:t>mere varieret skoledag, hvor eleverne møder differentierede undervisningsformer, åben skole, bevægelse og lektiehjælp af høj kvalitet på alle skoler</a:t>
            </a:r>
            <a:r>
              <a:rPr lang="da-DK" sz="2400" i="1" dirty="0"/>
              <a:t>. </a:t>
            </a:r>
          </a:p>
        </p:txBody>
      </p:sp>
    </p:spTree>
    <p:extLst>
      <p:ext uri="{BB962C8B-B14F-4D97-AF65-F5344CB8AC3E}">
        <p14:creationId xmlns:p14="http://schemas.microsoft.com/office/powerpoint/2010/main" val="152471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813815-D391-49C2-B4AF-CF684B3CCF4E}"/>
              </a:ext>
            </a:extLst>
          </p:cNvPr>
          <p:cNvSpPr>
            <a:spLocks noGrp="1"/>
          </p:cNvSpPr>
          <p:nvPr>
            <p:ph type="title"/>
          </p:nvPr>
        </p:nvSpPr>
        <p:spPr>
          <a:xfrm>
            <a:off x="592668" y="2199979"/>
            <a:ext cx="5127031" cy="4573354"/>
          </a:xfrm>
        </p:spPr>
        <p:txBody>
          <a:bodyPr vert="horz" lIns="91440" tIns="45720" rIns="91440" bIns="45720" rtlCol="0" anchor="ctr">
            <a:noAutofit/>
          </a:bodyPr>
          <a:lstStyle/>
          <a:p>
            <a:r>
              <a:rPr lang="da-DK" sz="2000" b="1" dirty="0">
                <a:solidFill>
                  <a:schemeClr val="tx1"/>
                </a:solidFill>
              </a:rPr>
              <a:t>Pædagoger om forventningspres: Skolebørn bryder grædende sammen</a:t>
            </a:r>
            <a:br>
              <a:rPr lang="da-DK" sz="2000" b="1" dirty="0">
                <a:solidFill>
                  <a:schemeClr val="tx1"/>
                </a:solidFill>
              </a:rPr>
            </a:br>
            <a:br>
              <a:rPr lang="da-DK" sz="2000" dirty="0">
                <a:solidFill>
                  <a:schemeClr val="tx1"/>
                </a:solidFill>
                <a:latin typeface="+mj-lt"/>
                <a:ea typeface="+mj-ea"/>
                <a:cs typeface="+mj-cs"/>
              </a:rPr>
            </a:br>
            <a:r>
              <a:rPr lang="da-DK" sz="2000" dirty="0">
                <a:solidFill>
                  <a:schemeClr val="tx1"/>
                </a:solidFill>
                <a:latin typeface="+mj-lt"/>
                <a:ea typeface="+mj-ea"/>
                <a:cs typeface="+mj-cs"/>
              </a:rPr>
              <a:t>Det er ikke let at være barn i dagens folkeskole, i hvert ikke når skolepædagogerne skal sige det. </a:t>
            </a:r>
            <a:br>
              <a:rPr lang="da-DK" sz="2000" dirty="0">
                <a:solidFill>
                  <a:schemeClr val="tx1"/>
                </a:solidFill>
                <a:latin typeface="+mj-lt"/>
                <a:ea typeface="+mj-ea"/>
                <a:cs typeface="+mj-cs"/>
              </a:rPr>
            </a:br>
            <a:br>
              <a:rPr lang="da-DK" sz="2000" dirty="0">
                <a:solidFill>
                  <a:schemeClr val="tx1"/>
                </a:solidFill>
                <a:latin typeface="+mj-lt"/>
                <a:ea typeface="+mj-ea"/>
                <a:cs typeface="+mj-cs"/>
              </a:rPr>
            </a:br>
            <a:r>
              <a:rPr lang="da-DK" sz="2000" b="1" dirty="0">
                <a:solidFill>
                  <a:schemeClr val="tx1"/>
                </a:solidFill>
                <a:latin typeface="+mj-lt"/>
                <a:ea typeface="+mj-ea"/>
                <a:cs typeface="+mj-cs"/>
              </a:rPr>
              <a:t>Tre ud af fire skolepædagoger vurderer, at der i løbet af de seneste to år er sket en stigning i antallet af skolebørn, der er ­pressede af forventninger fra sig selv, forældre eller andre.</a:t>
            </a:r>
            <a:br>
              <a:rPr lang="da-DK" sz="2000" b="1" dirty="0">
                <a:solidFill>
                  <a:schemeClr val="tx1"/>
                </a:solidFill>
                <a:latin typeface="+mj-lt"/>
                <a:ea typeface="+mj-ea"/>
                <a:cs typeface="+mj-cs"/>
              </a:rPr>
            </a:br>
            <a:br>
              <a:rPr lang="da-DK" sz="2000" dirty="0">
                <a:solidFill>
                  <a:schemeClr val="tx1"/>
                </a:solidFill>
                <a:latin typeface="+mj-lt"/>
                <a:ea typeface="+mj-ea"/>
                <a:cs typeface="+mj-cs"/>
              </a:rPr>
            </a:br>
            <a:r>
              <a:rPr lang="da-DK" sz="2000" dirty="0">
                <a:solidFill>
                  <a:schemeClr val="tx1"/>
                </a:solidFill>
                <a:latin typeface="+mj-lt"/>
                <a:ea typeface="+mj-ea"/>
                <a:cs typeface="+mj-cs"/>
              </a:rPr>
              <a:t>Det fremgår af BUPL’s vilkårsundersøgelse blandt knap 6000 medarbejdere på 6-18-årsområdet gennemført i marts og april 2019.</a:t>
            </a:r>
            <a:br>
              <a:rPr lang="da-DK" sz="2000" dirty="0">
                <a:solidFill>
                  <a:schemeClr val="tx1"/>
                </a:solidFill>
                <a:latin typeface="+mj-lt"/>
                <a:ea typeface="+mj-ea"/>
                <a:cs typeface="+mj-cs"/>
              </a:rPr>
            </a:br>
            <a:br>
              <a:rPr lang="da-DK" sz="2000" dirty="0">
                <a:solidFill>
                  <a:schemeClr val="tx1"/>
                </a:solidFill>
                <a:latin typeface="+mj-lt"/>
                <a:ea typeface="+mj-ea"/>
                <a:cs typeface="+mj-cs"/>
              </a:rPr>
            </a:br>
            <a:br>
              <a:rPr lang="da-DK" sz="2000" dirty="0">
                <a:solidFill>
                  <a:schemeClr val="tx1"/>
                </a:solidFill>
                <a:latin typeface="+mj-lt"/>
                <a:ea typeface="+mj-ea"/>
                <a:cs typeface="+mj-cs"/>
              </a:rPr>
            </a:br>
            <a:endParaRPr lang="en-US" sz="2000" dirty="0">
              <a:solidFill>
                <a:schemeClr val="tx1"/>
              </a:solidFill>
              <a:latin typeface="+mj-lt"/>
              <a:ea typeface="+mj-ea"/>
              <a:cs typeface="+mj-cs"/>
            </a:endParaRPr>
          </a:p>
        </p:txBody>
      </p:sp>
      <p:pic>
        <p:nvPicPr>
          <p:cNvPr id="5" name="Pladsholder til indhold 4">
            <a:extLst>
              <a:ext uri="{FF2B5EF4-FFF2-40B4-BE49-F238E27FC236}">
                <a16:creationId xmlns:a16="http://schemas.microsoft.com/office/drawing/2014/main" id="{417CE2B5-9A03-4CE5-88C2-30D8D2EEFAD8}"/>
              </a:ext>
            </a:extLst>
          </p:cNvPr>
          <p:cNvPicPr>
            <a:picLocks/>
          </p:cNvPicPr>
          <p:nvPr/>
        </p:nvPicPr>
        <p:blipFill rotWithShape="1">
          <a:blip r:embed="rId3"/>
          <a:srcRect r="1421"/>
          <a:stretch/>
        </p:blipFill>
        <p:spPr>
          <a:xfrm>
            <a:off x="6096000" y="830317"/>
            <a:ext cx="5503332" cy="5943016"/>
          </a:xfrm>
          <a:prstGeom prst="rect">
            <a:avLst/>
          </a:prstGeom>
          <a:effectLst/>
        </p:spPr>
      </p:pic>
      <p:sp>
        <p:nvSpPr>
          <p:cNvPr id="6" name="Tekstfelt 5">
            <a:extLst>
              <a:ext uri="{FF2B5EF4-FFF2-40B4-BE49-F238E27FC236}">
                <a16:creationId xmlns:a16="http://schemas.microsoft.com/office/drawing/2014/main" id="{5E027FBD-D23F-4063-A094-F36774004B8A}"/>
              </a:ext>
            </a:extLst>
          </p:cNvPr>
          <p:cNvSpPr txBox="1"/>
          <p:nvPr/>
        </p:nvSpPr>
        <p:spPr>
          <a:xfrm>
            <a:off x="515007" y="304800"/>
            <a:ext cx="7503144" cy="461665"/>
          </a:xfrm>
          <a:prstGeom prst="rect">
            <a:avLst/>
          </a:prstGeom>
          <a:noFill/>
        </p:spPr>
        <p:txBody>
          <a:bodyPr wrap="none" rtlCol="0">
            <a:spAutoFit/>
          </a:bodyPr>
          <a:lstStyle/>
          <a:p>
            <a:r>
              <a:rPr lang="da-DK" sz="2400" dirty="0"/>
              <a:t>BUPL’s medlemsundersøgelser dokumenterer udfordringer</a:t>
            </a:r>
          </a:p>
        </p:txBody>
      </p:sp>
    </p:spTree>
    <p:extLst>
      <p:ext uri="{BB962C8B-B14F-4D97-AF65-F5344CB8AC3E}">
        <p14:creationId xmlns:p14="http://schemas.microsoft.com/office/powerpoint/2010/main" val="2339517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DC82A-AC15-4E78-8123-478D9E9A6351}"/>
              </a:ext>
            </a:extLst>
          </p:cNvPr>
          <p:cNvSpPr>
            <a:spLocks noGrp="1"/>
          </p:cNvSpPr>
          <p:nvPr>
            <p:ph type="title"/>
          </p:nvPr>
        </p:nvSpPr>
        <p:spPr/>
        <p:txBody>
          <a:bodyPr/>
          <a:lstStyle/>
          <a:p>
            <a:r>
              <a:rPr lang="da-DK" dirty="0"/>
              <a:t>Pædagogiske argumenter – det er ikke for pædagogernes skyld </a:t>
            </a:r>
            <a:r>
              <a:rPr lang="da-DK" dirty="0">
                <a:sym typeface="Wingdings" panose="05000000000000000000" pitchFamily="2" charset="2"/>
              </a:rPr>
              <a:t></a:t>
            </a:r>
            <a:endParaRPr lang="da-DK" dirty="0"/>
          </a:p>
        </p:txBody>
      </p:sp>
      <p:sp>
        <p:nvSpPr>
          <p:cNvPr id="3" name="Pladsholder til indhold 2">
            <a:extLst>
              <a:ext uri="{FF2B5EF4-FFF2-40B4-BE49-F238E27FC236}">
                <a16:creationId xmlns:a16="http://schemas.microsoft.com/office/drawing/2014/main" id="{0294FDA8-5DFC-4AAF-8DD9-4824C5C1CE80}"/>
              </a:ext>
            </a:extLst>
          </p:cNvPr>
          <p:cNvSpPr>
            <a:spLocks noGrp="1"/>
          </p:cNvSpPr>
          <p:nvPr>
            <p:ph sz="half" idx="1"/>
          </p:nvPr>
        </p:nvSpPr>
        <p:spPr>
          <a:xfrm>
            <a:off x="365761" y="697650"/>
            <a:ext cx="11090366" cy="6160350"/>
          </a:xfrm>
        </p:spPr>
        <p:txBody>
          <a:bodyPr/>
          <a:lstStyle/>
          <a:p>
            <a:pPr marL="48601" indent="0">
              <a:buNone/>
            </a:pPr>
            <a:r>
              <a:rPr lang="da-DK" sz="2400" b="1" dirty="0"/>
              <a:t>Bevægelse</a:t>
            </a:r>
          </a:p>
          <a:p>
            <a:pPr marL="48601" indent="0">
              <a:buNone/>
            </a:pPr>
            <a:r>
              <a:rPr lang="da-DK" sz="2400" dirty="0"/>
              <a:t>Bevægelse styrker børns motivation og glæde ved skolen og derved også øget motivation for læring. </a:t>
            </a:r>
          </a:p>
          <a:p>
            <a:pPr marL="48601" indent="0">
              <a:buNone/>
            </a:pPr>
            <a:r>
              <a:rPr lang="da-DK" sz="2400" b="1" dirty="0"/>
              <a:t>Variation</a:t>
            </a:r>
          </a:p>
          <a:p>
            <a:pPr marL="48601" indent="0">
              <a:buNone/>
            </a:pPr>
            <a:r>
              <a:rPr lang="da-DK" sz="2400" dirty="0"/>
              <a:t>Vi skal mindske betydningen af social baggrund, og udfordre alle børn og unge. Det kræver en varieret skoledag, hvor arbejdet med bevægelse, trivsel, motivation, læringsparathed, sociale kompetencer går hånd i hånd med den faglige undervisning.  </a:t>
            </a:r>
          </a:p>
          <a:p>
            <a:pPr marL="48601" indent="0">
              <a:buNone/>
            </a:pPr>
            <a:r>
              <a:rPr lang="da-DK" sz="2400" b="1" dirty="0"/>
              <a:t>Omsorg</a:t>
            </a:r>
          </a:p>
          <a:p>
            <a:pPr marL="48601" indent="0">
              <a:buNone/>
            </a:pPr>
            <a:r>
              <a:rPr lang="da-DK" sz="2400" dirty="0"/>
              <a:t>Det er dybt bekymrende, at så mange pædagoger mangler tid til en af deres kerneopgaver – nemlig at være en nærværværende og omsorgsfuld voksen. Ikke mindst i forhold til de sårbare børn. </a:t>
            </a:r>
          </a:p>
          <a:p>
            <a:pPr marL="48601" indent="0">
              <a:buNone/>
            </a:pPr>
            <a:r>
              <a:rPr lang="da-DK" sz="2400" b="1" dirty="0"/>
              <a:t>Konflikter</a:t>
            </a:r>
          </a:p>
          <a:p>
            <a:pPr marL="48601" indent="0">
              <a:buNone/>
            </a:pPr>
            <a:r>
              <a:rPr lang="da-DK" sz="2400" dirty="0"/>
              <a:t>Det er så vigtigt for børns trivsel, at der er voksne som støtter og vejleder dem, også når der er konflikter og problemer. Pædagogerne er en vigtig faktor i at skabe positive børnefælleskaber for alle børn. Hvis der altså er tid!</a:t>
            </a:r>
          </a:p>
          <a:p>
            <a:pPr marL="48601" indent="0">
              <a:buNone/>
            </a:pPr>
            <a:endParaRPr lang="da-DK" sz="2400" dirty="0"/>
          </a:p>
        </p:txBody>
      </p:sp>
    </p:spTree>
    <p:extLst>
      <p:ext uri="{BB962C8B-B14F-4D97-AF65-F5344CB8AC3E}">
        <p14:creationId xmlns:p14="http://schemas.microsoft.com/office/powerpoint/2010/main" val="163491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43538D-E052-4152-8CEA-848AC4E2748F}"/>
              </a:ext>
            </a:extLst>
          </p:cNvPr>
          <p:cNvSpPr>
            <a:spLocks noGrp="1"/>
          </p:cNvSpPr>
          <p:nvPr>
            <p:ph type="title"/>
          </p:nvPr>
        </p:nvSpPr>
        <p:spPr/>
        <p:txBody>
          <a:bodyPr/>
          <a:lstStyle/>
          <a:p>
            <a:r>
              <a:rPr lang="da-DK" dirty="0"/>
              <a:t>Opsamling: Hvad betyder skoleaftalen for pædagogerne? </a:t>
            </a:r>
          </a:p>
        </p:txBody>
      </p:sp>
      <p:sp>
        <p:nvSpPr>
          <p:cNvPr id="3" name="Pladsholder til indhold 2">
            <a:extLst>
              <a:ext uri="{FF2B5EF4-FFF2-40B4-BE49-F238E27FC236}">
                <a16:creationId xmlns:a16="http://schemas.microsoft.com/office/drawing/2014/main" id="{3EFD9153-DF9B-40AE-A1AA-FB56B6B1B7A0}"/>
              </a:ext>
            </a:extLst>
          </p:cNvPr>
          <p:cNvSpPr>
            <a:spLocks noGrp="1"/>
          </p:cNvSpPr>
          <p:nvPr>
            <p:ph sz="half" idx="1"/>
          </p:nvPr>
        </p:nvSpPr>
        <p:spPr>
          <a:xfrm>
            <a:off x="562191" y="1195705"/>
            <a:ext cx="11012188" cy="4771957"/>
          </a:xfrm>
        </p:spPr>
        <p:txBody>
          <a:bodyPr/>
          <a:lstStyle/>
          <a:p>
            <a:r>
              <a:rPr lang="da-DK" dirty="0"/>
              <a:t>Mindre UUV men bedre UUV – Her skal pædagogerne bidrage sammen med lærerne. Hvordan kan de sammen skabe en sjovere og bedre skoledag. Gå ind i udviklingen af det!</a:t>
            </a:r>
          </a:p>
          <a:p>
            <a:endParaRPr lang="da-DK" dirty="0"/>
          </a:p>
          <a:p>
            <a:r>
              <a:rPr lang="da-DK" dirty="0"/>
              <a:t>Mere SFO-tid – vigtigt med økonomi til det. Men grib det også som en mulighed for nye aktiviteter.</a:t>
            </a:r>
          </a:p>
          <a:p>
            <a:endParaRPr lang="da-DK" dirty="0"/>
          </a:p>
          <a:p>
            <a:r>
              <a:rPr lang="da-DK" dirty="0"/>
              <a:t>Parallelt med skoleaftalen er der kommet mere fokus på værdien af børn og unges praktiske kompetencer. Skal klubber og pæd. også tilbyde sig der?</a:t>
            </a:r>
          </a:p>
          <a:p>
            <a:endParaRPr lang="da-DK" dirty="0"/>
          </a:p>
          <a:p>
            <a:r>
              <a:rPr lang="da-DK" dirty="0"/>
              <a:t>Der kommer til at ske mere i 2020</a:t>
            </a:r>
          </a:p>
          <a:p>
            <a:endParaRPr lang="da-DK" dirty="0"/>
          </a:p>
          <a:p>
            <a:endParaRPr lang="da-DK" dirty="0"/>
          </a:p>
          <a:p>
            <a:endParaRPr lang="da-DK" dirty="0"/>
          </a:p>
          <a:p>
            <a:endParaRPr lang="da-DK" dirty="0"/>
          </a:p>
        </p:txBody>
      </p:sp>
    </p:spTree>
    <p:extLst>
      <p:ext uri="{BB962C8B-B14F-4D97-AF65-F5344CB8AC3E}">
        <p14:creationId xmlns:p14="http://schemas.microsoft.com/office/powerpoint/2010/main" val="16766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E0C1B-7305-4745-BAE5-1A3EB7A2B7BB}"/>
              </a:ext>
            </a:extLst>
          </p:cNvPr>
          <p:cNvSpPr>
            <a:spLocks noGrp="1"/>
          </p:cNvSpPr>
          <p:nvPr>
            <p:ph type="title"/>
          </p:nvPr>
        </p:nvSpPr>
        <p:spPr/>
        <p:txBody>
          <a:bodyPr/>
          <a:lstStyle/>
          <a:p>
            <a:r>
              <a:rPr lang="da-DK" dirty="0"/>
              <a:t>Lille summeøvelse med sidemanden</a:t>
            </a:r>
          </a:p>
        </p:txBody>
      </p:sp>
      <p:sp>
        <p:nvSpPr>
          <p:cNvPr id="3" name="Pladsholder til indhold 2">
            <a:extLst>
              <a:ext uri="{FF2B5EF4-FFF2-40B4-BE49-F238E27FC236}">
                <a16:creationId xmlns:a16="http://schemas.microsoft.com/office/drawing/2014/main" id="{90F106C3-C913-4F09-AF5D-BABA2BA357C9}"/>
              </a:ext>
            </a:extLst>
          </p:cNvPr>
          <p:cNvSpPr>
            <a:spLocks noGrp="1"/>
          </p:cNvSpPr>
          <p:nvPr>
            <p:ph sz="half" idx="1"/>
          </p:nvPr>
        </p:nvSpPr>
        <p:spPr>
          <a:xfrm>
            <a:off x="562191" y="1195706"/>
            <a:ext cx="11012188" cy="4351336"/>
          </a:xfrm>
        </p:spPr>
        <p:txBody>
          <a:bodyPr/>
          <a:lstStyle/>
          <a:p>
            <a:endParaRPr lang="da-DK" dirty="0"/>
          </a:p>
          <a:p>
            <a:r>
              <a:rPr lang="da-DK" dirty="0"/>
              <a:t>Hvordan oplever du den nye skoleaftale påvirker pædagoger og lærere?</a:t>
            </a:r>
          </a:p>
          <a:p>
            <a:endParaRPr lang="da-DK" dirty="0"/>
          </a:p>
          <a:p>
            <a:r>
              <a:rPr lang="da-DK" dirty="0"/>
              <a:t>Hvilke muligheder og trusler ser du?</a:t>
            </a:r>
          </a:p>
        </p:txBody>
      </p:sp>
    </p:spTree>
    <p:extLst>
      <p:ext uri="{BB962C8B-B14F-4D97-AF65-F5344CB8AC3E}">
        <p14:creationId xmlns:p14="http://schemas.microsoft.com/office/powerpoint/2010/main" val="1527303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4934B-D62D-44F3-BF5F-624B32E451A0}"/>
              </a:ext>
            </a:extLst>
          </p:cNvPr>
          <p:cNvSpPr>
            <a:spLocks noGrp="1"/>
          </p:cNvSpPr>
          <p:nvPr>
            <p:ph type="title"/>
          </p:nvPr>
        </p:nvSpPr>
        <p:spPr/>
        <p:txBody>
          <a:bodyPr/>
          <a:lstStyle/>
          <a:p>
            <a:r>
              <a:rPr lang="da-DK" dirty="0"/>
              <a:t>Pædagogfaglig ledelse – en truet dyreart</a:t>
            </a:r>
          </a:p>
        </p:txBody>
      </p:sp>
      <p:sp>
        <p:nvSpPr>
          <p:cNvPr id="3" name="Pladsholder til indhold 2">
            <a:extLst>
              <a:ext uri="{FF2B5EF4-FFF2-40B4-BE49-F238E27FC236}">
                <a16:creationId xmlns:a16="http://schemas.microsoft.com/office/drawing/2014/main" id="{5C4EFC55-196E-4055-843F-83F3BD3FA59A}"/>
              </a:ext>
            </a:extLst>
          </p:cNvPr>
          <p:cNvSpPr>
            <a:spLocks noGrp="1"/>
          </p:cNvSpPr>
          <p:nvPr>
            <p:ph sz="half" idx="1"/>
          </p:nvPr>
        </p:nvSpPr>
        <p:spPr>
          <a:xfrm>
            <a:off x="562191" y="697650"/>
            <a:ext cx="10964062" cy="5516883"/>
          </a:xfrm>
        </p:spPr>
        <p:txBody>
          <a:bodyPr/>
          <a:lstStyle/>
          <a:p>
            <a:r>
              <a:rPr lang="da-DK" dirty="0"/>
              <a:t>Hvis pædagoger på fritids-og skoleområdet skal lykkes skal de ledes</a:t>
            </a:r>
          </a:p>
          <a:p>
            <a:pPr marL="48601" indent="0">
              <a:buNone/>
            </a:pPr>
            <a:r>
              <a:rPr lang="da-DK" dirty="0"/>
              <a:t>MEN:</a:t>
            </a:r>
          </a:p>
          <a:p>
            <a:pPr marL="48601" indent="0">
              <a:buNone/>
            </a:pPr>
            <a:r>
              <a:rPr lang="da-DK" dirty="0"/>
              <a:t>Antallet af pædagogfaglige ledere i skolen er næsten halveret på bare ni år. </a:t>
            </a:r>
          </a:p>
          <a:p>
            <a:pPr marL="48601" indent="0">
              <a:buNone/>
            </a:pPr>
            <a:endParaRPr lang="da-DK" dirty="0"/>
          </a:p>
          <a:p>
            <a:pPr marL="48601" indent="0">
              <a:buNone/>
            </a:pPr>
            <a:r>
              <a:rPr lang="da-DK" dirty="0"/>
              <a:t>Målt i fuldtidsstillinger er antallet af pædagogisk uddannede ledere i skole/SFO, fritidshjem og klub faldet med 42 procent siden 2009, svarende til 883 fuldtidsstillinger, viser tal fra Kommunernes og Regionernes Løndatakontor.</a:t>
            </a:r>
          </a:p>
          <a:p>
            <a:pPr marL="48601" indent="0">
              <a:buNone/>
            </a:pPr>
            <a:endParaRPr lang="da-DK" dirty="0"/>
          </a:p>
          <a:p>
            <a:pPr marL="48601" indent="0">
              <a:buNone/>
            </a:pPr>
            <a:r>
              <a:rPr lang="da-DK" dirty="0"/>
              <a:t>Alene fra 2013-18 er antallet af pædagogfaglige ledere faldet med 34,6 procent. Antallet af andre ledere i skolen er faldet med 5,8 procent.</a:t>
            </a:r>
          </a:p>
        </p:txBody>
      </p:sp>
    </p:spTree>
    <p:extLst>
      <p:ext uri="{BB962C8B-B14F-4D97-AF65-F5344CB8AC3E}">
        <p14:creationId xmlns:p14="http://schemas.microsoft.com/office/powerpoint/2010/main" val="3075108056"/>
      </p:ext>
    </p:extLst>
  </p:cSld>
  <p:clrMapOvr>
    <a:masterClrMapping/>
  </p:clrMapOvr>
</p:sld>
</file>

<file path=ppt/theme/theme1.xml><?xml version="1.0" encoding="utf-8"?>
<a:theme xmlns:a="http://schemas.openxmlformats.org/drawingml/2006/main" name="Office 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rugerdefineret design">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CMTemplateName xmlns="http://schemas.microsoft.com/sharepoint/v3" xsi:nil="true"/>
    <CCMTemplateVersion xmlns="http://schemas.microsoft.com/sharepoint/v3" xsi:nil="true"/>
    <DocumentDate xmlns="http://schemas.microsoft.com/sharepoint/v3">2019-10-01T13:39:00+00:00</DocumentDate>
    <TaxCatchAll xmlns="b6d32b3c-1c6a-4ebd-a9ec-c7875b387c46"/>
    <Comments xmlns="3C74A83A-4E99-424A-A139-52A408E1F629" xsi:nil="true"/>
    <CCMMeetingCaseId xmlns="3C74A83A-4E99-424A-A139-52A408E1F629" xsi:nil="true"/>
    <CCMCognitiveType xmlns="http://schemas.microsoft.com/sharepoint/v3" xsi:nil="true"/>
    <CCMAgendaStatus xmlns="3C74A83A-4E99-424A-A139-52A408E1F629" xsi:nil="true"/>
    <CCMAgendaDocumentStatus xmlns="3C74A83A-4E99-424A-A139-52A408E1F629" xsi:nil="true"/>
    <NotesDocumentId xmlns="3C74A83A-4E99-424A-A139-52A408E1F629" xsi:nil="true"/>
    <Classification xmlns="3C74A83A-4E99-424A-A139-52A408E1F629">Offentlig</Classification>
    <CCMMeetingCaseLink xmlns="3C74A83A-4E99-424A-A139-52A408E1F629">
      <Url xsi:nil="true"/>
      <Description xsi:nil="true"/>
    </CCMMeetingCaseLink>
    <CCMAgendaItemId xmlns="3C74A83A-4E99-424A-A139-52A408E1F629" xsi:nil="true"/>
    <CCMMeetingCaseInstanceId xmlns="3C74A83A-4E99-424A-A139-52A408E1F629" xsi:nil="true"/>
    <eac3e216d9f54802a54a2afce84e1566 xmlns="3C74A83A-4E99-424A-A139-52A408E1F629">
      <Terms xmlns="http://schemas.microsoft.com/office/infopath/2007/PartnerControls"/>
    </eac3e216d9f54802a54a2afce84e1566>
    <CCMSystemID xmlns="http://schemas.microsoft.com/sharepoint/v3">998ca249-caac-41d5-92f9-71be97efc6e0</CCMSystemID>
    <WasSigned xmlns="http://schemas.microsoft.com/sharepoint/v3">false</WasSigned>
    <WasEncrypted xmlns="http://schemas.microsoft.com/sharepoint/v3">false</WasEncrypted>
    <LocalAttachment xmlns="http://schemas.microsoft.com/sharepoint/v3">false</LocalAttachment>
    <CCMTemplateID xmlns="http://schemas.microsoft.com/sharepoint/v3">0</CCMTemplateID>
    <CaseRecordNumber xmlns="http://schemas.microsoft.com/sharepoint/v3">0</CaseRecordNumber>
    <CaseID xmlns="http://schemas.microsoft.com/sharepoint/v3">ORG-2007-00127</CaseID>
    <RegistrationDate xmlns="http://schemas.microsoft.com/sharepoint/v3" xsi:nil="true"/>
    <Related xmlns="http://schemas.microsoft.com/sharepoint/v3">false</Related>
    <CCMVisualId xmlns="http://schemas.microsoft.com/sharepoint/v3">ORG-2007-00127</CCMVisualId>
    <Finalized xmlns="http://schemas.microsoft.com/sharepoint/v3">false</Finalized>
    <DocID xmlns="http://schemas.microsoft.com/sharepoint/v3">1012419</DocID>
    <MailHasAttachments xmlns="http://schemas.microsoft.com/sharepoint/v3">false</MailHasAttachments>
  </documentManagement>
</p:properties>
</file>

<file path=customXml/item3.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E390919C6508D54598A32F0CD7697EAD" ma:contentTypeVersion="2" ma:contentTypeDescription="GetOrganized dokument" ma:contentTypeScope="" ma:versionID="9e3deabbddd132c7a02ad8cec07b976d">
  <xsd:schema xmlns:xsd="http://www.w3.org/2001/XMLSchema" xmlns:xs="http://www.w3.org/2001/XMLSchema" xmlns:p="http://schemas.microsoft.com/office/2006/metadata/properties" xmlns:ns1="http://schemas.microsoft.com/sharepoint/v3" xmlns:ns2="3C74A83A-4E99-424A-A139-52A408E1F629" xmlns:ns3="b6d32b3c-1c6a-4ebd-a9ec-c7875b387c46" targetNamespace="http://schemas.microsoft.com/office/2006/metadata/properties" ma:root="true" ma:fieldsID="61d7598bb1a1b6a7ce4de141556cc24e" ns1:_="" ns2:_="" ns3:_="">
    <xsd:import namespace="http://schemas.microsoft.com/sharepoint/v3"/>
    <xsd:import namespace="3C74A83A-4E99-424A-A139-52A408E1F629"/>
    <xsd:import namespace="b6d32b3c-1c6a-4ebd-a9ec-c7875b387c46"/>
    <xsd:element name="properties">
      <xsd:complexType>
        <xsd:sequence>
          <xsd:element name="documentManagement">
            <xsd:complexType>
              <xsd:all>
                <xsd:element ref="ns2:Classification" minOccurs="0"/>
                <xsd:element ref="ns1:DocumentDate" minOccurs="0"/>
                <xsd:element ref="ns2:CCMAgendaDocumentStatus" minOccurs="0"/>
                <xsd:element ref="ns2:Comments" minOccurs="0"/>
                <xsd:element ref="ns2:CCMAgendaStatus" minOccurs="0"/>
                <xsd:element ref="ns2:CCMMeetingCaseLink" minOccurs="0"/>
                <xsd:element ref="ns1:CCMVisualId" minOccurs="0"/>
                <xsd:element ref="ns1:DocID" minOccurs="0"/>
                <xsd:element ref="ns1:Finalized" minOccurs="0"/>
                <xsd:element ref="ns1:Related" minOccurs="0"/>
                <xsd:element ref="ns1:LocalAttachment" minOccurs="0"/>
                <xsd:element ref="ns1:RegistrationDate" minOccurs="0"/>
                <xsd:element ref="ns1:CaseRecordNumber" minOccurs="0"/>
                <xsd:element ref="ns1:CCMTemplateName" minOccurs="0"/>
                <xsd:element ref="ns1:CCMTemplateVersion" minOccurs="0"/>
                <xsd:element ref="ns1:CCMTemplateID" minOccurs="0"/>
                <xsd:element ref="ns1:CCMSystemID" minOccurs="0"/>
                <xsd:element ref="ns1:WasEncrypted" minOccurs="0"/>
                <xsd:element ref="ns1:WasSigned" minOccurs="0"/>
                <xsd:element ref="ns1:MailHasAttachments" minOccurs="0"/>
                <xsd:element ref="ns1:CCMConversation" minOccurs="0"/>
                <xsd:element ref="ns2:eac3e216d9f54802a54a2afce84e1566" minOccurs="0"/>
                <xsd:element ref="ns3:TaxCatchAll" minOccurs="0"/>
                <xsd:element ref="ns2:NotesDocumentId" minOccurs="0"/>
                <xsd:element ref="ns2:CCMMeetingCaseId" minOccurs="0"/>
                <xsd:element ref="ns2:CCMMeetingCaseInstanceId" minOccurs="0"/>
                <xsd:element ref="ns2:CCMAgendaItemId" minOccurs="0"/>
                <xsd:element ref="ns2:AgendaStatusIcon" minOccurs="0"/>
                <xsd:element ref="ns1:CaseID"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Date" ma:index="4" nillable="true" ma:displayName="Dokument Dato" ma:description="Dato for sagsoprettelsen. Default sættes til d.d. men kan ændres manuelt" ma:format="DateTime" ma:internalName="DocumentDate">
      <xsd:simpleType>
        <xsd:restriction base="dms:DateTime"/>
      </xsd:simpleType>
    </xsd:element>
    <xsd:element name="CCMVisualId" ma:index="9" nillable="true" ma:displayName="Sags ID" ma:default="Tildeler" ma:internalName="CCMVisualId" ma:readOnly="true">
      <xsd:simpleType>
        <xsd:restriction base="dms:Text"/>
      </xsd:simpleType>
    </xsd:element>
    <xsd:element name="DocID" ma:index="10" nillable="true" ma:displayName="Dok ID" ma:default="Tildeler" ma:internalName="DocID" ma:readOnly="true">
      <xsd:simpleType>
        <xsd:restriction base="dms:Text"/>
      </xsd:simpleType>
    </xsd:element>
    <xsd:element name="Finalized" ma:index="11" nillable="true" ma:displayName="Endeligt" ma:default="False" ma:internalName="Finalized" ma:readOnly="true">
      <xsd:simpleType>
        <xsd:restriction base="dms:Boolean"/>
      </xsd:simpleType>
    </xsd:element>
    <xsd:element name="Related" ma:index="12" nillable="true" ma:displayName="Vedhæftet dokument" ma:default="False" ma:internalName="Related" ma:readOnly="true">
      <xsd:simpleType>
        <xsd:restriction base="dms:Boolean"/>
      </xsd:simpleType>
    </xsd:element>
    <xsd:element name="LocalAttachment" ma:index="13" nillable="true" ma:displayName="Lokalt bilag" ma:default="False" ma:internalName="LocalAttachment" ma:readOnly="true">
      <xsd:simpleType>
        <xsd:restriction base="dms:Boolean"/>
      </xsd:simpleType>
    </xsd:element>
    <xsd:element name="RegistrationDate" ma:index="14" nillable="true" ma:displayName="Registrerings dato" ma:format="DateTime" ma:internalName="RegistrationDate" ma:readOnly="true">
      <xsd:simpleType>
        <xsd:restriction base="dms:DateTime"/>
      </xsd:simpleType>
    </xsd:element>
    <xsd:element name="CaseRecordNumber" ma:index="15" nillable="true" ma:displayName="Akt ID" ma:decimals="0" ma:default="0" ma:internalName="CaseRecordNumber" ma:readOnly="true">
      <xsd:simpleType>
        <xsd:restriction base="dms:Number"/>
      </xsd:simpleType>
    </xsd:element>
    <xsd:element name="CCMTemplateName" ma:index="16" nillable="true" ma:displayName="Skabelonnavn" ma:internalName="CCMTemplateName" ma:readOnly="true">
      <xsd:simpleType>
        <xsd:restriction base="dms:Text"/>
      </xsd:simpleType>
    </xsd:element>
    <xsd:element name="CCMTemplateVersion" ma:index="17" nillable="true" ma:displayName="Skabelonversion" ma:internalName="CCMTemplateVersion" ma:readOnly="true">
      <xsd:simpleType>
        <xsd:restriction base="dms:Text"/>
      </xsd:simpleType>
    </xsd:element>
    <xsd:element name="CCMTemplateID" ma:index="18" nillable="true" ma:displayName="CCMTemplateID" ma:decimals="0" ma:default="0" ma:hidden="true" ma:internalName="CCMTemplateID" ma:readOnly="true">
      <xsd:simpleType>
        <xsd:restriction base="dms:Number"/>
      </xsd:simpleType>
    </xsd:element>
    <xsd:element name="CCMSystemID" ma:index="19" nillable="true" ma:displayName="CCMSystemID" ma:hidden="true" ma:internalName="CCMSystemID" ma:readOnly="true">
      <xsd:simpleType>
        <xsd:restriction base="dms:Text"/>
      </xsd:simpleType>
    </xsd:element>
    <xsd:element name="WasEncrypted" ma:index="20" nillable="true" ma:displayName="Krypteret" ma:default="False" ma:internalName="WasEncrypted" ma:readOnly="true">
      <xsd:simpleType>
        <xsd:restriction base="dms:Boolean"/>
      </xsd:simpleType>
    </xsd:element>
    <xsd:element name="WasSigned" ma:index="21" nillable="true" ma:displayName="Signeret" ma:default="False" ma:internalName="WasSigned" ma:readOnly="true">
      <xsd:simpleType>
        <xsd:restriction base="dms:Boolean"/>
      </xsd:simpleType>
    </xsd:element>
    <xsd:element name="MailHasAttachments" ma:index="22" nillable="true" ma:displayName="E-mail har vedhæftede filer" ma:default="False" ma:internalName="MailHasAttachments" ma:readOnly="true">
      <xsd:simpleType>
        <xsd:restriction base="dms:Boolean"/>
      </xsd:simpleType>
    </xsd:element>
    <xsd:element name="CCMConversation" ma:index="23" nillable="true" ma:displayName="Samtale" ma:internalName="CCMConversation" ma:readOnly="true">
      <xsd:simpleType>
        <xsd:restriction base="dms:Text"/>
      </xsd:simpleType>
    </xsd:element>
    <xsd:element name="CaseID" ma:index="39" nillable="true" ma:displayName="Sags ID" ma:default="Tildeler" ma:internalName="CaseID" ma:readOnly="true">
      <xsd:simpleType>
        <xsd:restriction base="dms:Text"/>
      </xsd:simpleType>
    </xsd:element>
    <xsd:element name="CCMCognitiveType" ma:index="40" nillable="true" ma:displayName="CognitiveType" ma:decimals="0" ma:description=""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3C74A83A-4E99-424A-A139-52A408E1F629" elementFormDefault="qualified">
    <xsd:import namespace="http://schemas.microsoft.com/office/2006/documentManagement/types"/>
    <xsd:import namespace="http://schemas.microsoft.com/office/infopath/2007/PartnerControls"/>
    <xsd:element name="Classification" ma:index="2" nillable="true" ma:displayName="Klassifikation" ma:default="Offentlig" ma:format="Dropdown" ma:hidden="true" ma:internalName="Classification" ma:readOnly="false">
      <xsd:simpleType>
        <xsd:restriction base="dms:Choice">
          <xsd:enumeration value="Offentlig"/>
          <xsd:enumeration value="Intern"/>
          <xsd:enumeration value="Fortrolig"/>
        </xsd:restriction>
      </xsd:simpleType>
    </xsd:element>
    <xsd:element name="CCMAgendaDocumentStatus" ma:index="5" nillable="true" ma:displayName="Status  for dagsordensdokument" ma:default="" ma:format="Dropdown" ma:internalName="CCMAgendaDocumentStatus">
      <xsd:simpleType>
        <xsd:restriction base="dms:Choice">
          <xsd:enumeration value="Udkast"/>
          <xsd:enumeration value="Under udarbejdelse"/>
          <xsd:enumeration value="Endelig"/>
        </xsd:restriction>
      </xsd:simpleType>
    </xsd:element>
    <xsd:element name="Comments" ma:index="6" nillable="true" ma:displayName="Kommentar" ma:internalName="Comments">
      <xsd:simpleType>
        <xsd:restriction base="dms:Note">
          <xsd:maxLength value="255"/>
        </xsd:restriction>
      </xsd:simpleType>
    </xsd:element>
    <xsd:element name="CCMAgendaStatus" ma:index="7"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8"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eac3e216d9f54802a54a2afce84e1566" ma:index="27" nillable="true" ma:taxonomy="true" ma:internalName="eac3e216d9f54802a54a2afce84e1566" ma:taxonomyFieldName="DocType" ma:displayName="Dokumenttype" ma:default="" ma:fieldId="{eac3e216-d9f5-4802-a54a-2afce84e1566}" ma:sspId="13a3109e-1b7b-4bfd-953e-064c7d6c7a32" ma:termSetId="8777e5de-4a55-4353-a14f-5347e86f866a" ma:anchorId="00000000-0000-0000-0000-000000000000" ma:open="false" ma:isKeyword="false">
      <xsd:complexType>
        <xsd:sequence>
          <xsd:element ref="pc:Terms" minOccurs="0" maxOccurs="1"/>
        </xsd:sequence>
      </xsd:complexType>
    </xsd:element>
    <xsd:element name="NotesDocumentId" ma:index="31" nillable="true" ma:displayName="NotesDocumentId" ma:hidden="true" ma:internalName="NotesDocumentId" ma:readOnly="false">
      <xsd:simpleType>
        <xsd:restriction base="dms:Text">
          <xsd:maxLength value="255"/>
        </xsd:restriction>
      </xsd:simpleType>
    </xsd:element>
    <xsd:element name="CCMMeetingCaseId" ma:index="34" nillable="true" ma:displayName="CCMMeetingCaseId" ma:hidden="true" ma:internalName="CCMMeetingCaseId">
      <xsd:simpleType>
        <xsd:restriction base="dms:Text">
          <xsd:maxLength value="255"/>
        </xsd:restriction>
      </xsd:simpleType>
    </xsd:element>
    <xsd:element name="CCMMeetingCaseInstanceId" ma:index="35" nillable="true" ma:displayName="CCMMeetingCaseInstanceId" ma:hidden="true" ma:internalName="CCMMeetingCaseInstanceId">
      <xsd:simpleType>
        <xsd:restriction base="dms:Text">
          <xsd:maxLength value="255"/>
        </xsd:restriction>
      </xsd:simpleType>
    </xsd:element>
    <xsd:element name="CCMAgendaItemId" ma:index="36" nillable="true" ma:displayName="CCMAgendaItemId" ma:decimals="0" ma:hidden="true" ma:internalName="CCMAgendaItemId">
      <xsd:simpleType>
        <xsd:restriction base="dms:Number"/>
      </xsd:simpleType>
    </xsd:element>
    <xsd:element name="AgendaStatusIcon" ma:index="38" nillable="true" ma:displayName="Ikon for dagsordensstatus" ma:internalName="AgendaStatusIcon"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d32b3c-1c6a-4ebd-a9ec-c7875b387c46"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b3ab6ed6-0e47-4b1c-96fe-1f026c6d3570}" ma:internalName="TaxCatchAll" ma:showField="CatchAllData" ma:web="b6d32b3c-1c6a-4ebd-a9ec-c7875b387c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0" ma:displayName="Indholdstype"/>
        <xsd:element ref="dc:title" minOccurs="0" maxOccurs="1" ma:index="0"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345E9F-F08A-45D5-A574-1B01F397B07B}"/>
</file>

<file path=customXml/itemProps2.xml><?xml version="1.0" encoding="utf-8"?>
<ds:datastoreItem xmlns:ds="http://schemas.openxmlformats.org/officeDocument/2006/customXml" ds:itemID="{003CC913-3C60-4BF3-9F56-0E89E20BF672}"/>
</file>

<file path=customXml/itemProps3.xml><?xml version="1.0" encoding="utf-8"?>
<ds:datastoreItem xmlns:ds="http://schemas.openxmlformats.org/officeDocument/2006/customXml" ds:itemID="{ADE0FFB8-F294-4E88-ADAB-42A5C49218E1}"/>
</file>

<file path=docProps/app.xml><?xml version="1.0" encoding="utf-8"?>
<Properties xmlns="http://schemas.openxmlformats.org/officeDocument/2006/extended-properties" xmlns:vt="http://schemas.openxmlformats.org/officeDocument/2006/docPropsVTypes">
  <TotalTime>233</TotalTime>
  <Words>1976</Words>
  <Application>Microsoft Office PowerPoint</Application>
  <PresentationFormat>Widescreen</PresentationFormat>
  <Paragraphs>194</Paragraphs>
  <Slides>12</Slides>
  <Notes>11</Notes>
  <HiddenSlides>0</HiddenSlides>
  <MMClips>0</MMClips>
  <ScaleCrop>false</ScaleCrop>
  <HeadingPairs>
    <vt:vector size="6" baseType="variant">
      <vt:variant>
        <vt:lpstr>Benyttede skrifttyper</vt:lpstr>
      </vt:variant>
      <vt:variant>
        <vt:i4>3</vt:i4>
      </vt:variant>
      <vt:variant>
        <vt:lpstr>Tema</vt:lpstr>
      </vt:variant>
      <vt:variant>
        <vt:i4>2</vt:i4>
      </vt:variant>
      <vt:variant>
        <vt:lpstr>Slidetitler</vt:lpstr>
      </vt:variant>
      <vt:variant>
        <vt:i4>12</vt:i4>
      </vt:variant>
    </vt:vector>
  </HeadingPairs>
  <TitlesOfParts>
    <vt:vector size="17" baseType="lpstr">
      <vt:lpstr>Arial</vt:lpstr>
      <vt:lpstr>Calibri</vt:lpstr>
      <vt:lpstr>Calibri Light</vt:lpstr>
      <vt:lpstr>Office tema</vt:lpstr>
      <vt:lpstr>2_Brugerdefineret design</vt:lpstr>
      <vt:lpstr>PowerPoint-præsentation</vt:lpstr>
      <vt:lpstr>PowerPoint-præsentation</vt:lpstr>
      <vt:lpstr>Skoleaftalen i hovedtræk</vt:lpstr>
      <vt:lpstr>Fokus på Understøttende undervisning UUV</vt:lpstr>
      <vt:lpstr>Pædagoger om forventningspres: Skolebørn bryder grædende sammen  Det er ikke let at være barn i dagens folkeskole, i hvert ikke når skolepædagogerne skal sige det.   Tre ud af fire skolepædagoger vurderer, at der i løbet af de seneste to år er sket en stigning i antallet af skolebørn, der er ­pressede af forventninger fra sig selv, forældre eller andre.  Det fremgår af BUPL’s vilkårsundersøgelse blandt knap 6000 medarbejdere på 6-18-årsområdet gennemført i marts og april 2019.   </vt:lpstr>
      <vt:lpstr>Pædagogiske argumenter – det er ikke for pædagogernes skyld </vt:lpstr>
      <vt:lpstr>Opsamling: Hvad betyder skoleaftalen for pædagogerne? </vt:lpstr>
      <vt:lpstr>Lille summeøvelse med sidemanden</vt:lpstr>
      <vt:lpstr>Pædagogfaglig ledelse – en truet dyreart</vt:lpstr>
      <vt:lpstr>PowerPoint-præsentation</vt:lpstr>
      <vt:lpstr>Fritidslivet bløder</vt:lpstr>
      <vt:lpstr>Fremtiden? Åben drøftelse – kan Tænketanken give input?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Tænketank Danmark oplæg 2019</dc:title>
  <dc:creator>Peter Engelbrekt Petersen</dc:creator>
  <cp:lastModifiedBy>Peter Engelbrekt Petersen</cp:lastModifiedBy>
  <cp:revision>8</cp:revision>
  <dcterms:created xsi:type="dcterms:W3CDTF">2019-10-03T08:24:02Z</dcterms:created>
  <dcterms:modified xsi:type="dcterms:W3CDTF">2019-10-03T12:17:36Z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CCMSystem">
    <vt:lpwstr> </vt:lpwstr>
  </property>
  <property fmtid="{D5CDD505-2E9C-101B-9397-08002B2CF9AE}" pid="4" name="DocType">
    <vt:lpwstr/>
  </property>
  <property fmtid="{D5CDD505-2E9C-101B-9397-08002B2CF9AE}" pid="5" name="ContentTypeId">
    <vt:lpwstr>0x010100AC085CFC53BC46CEA2EADE194AD9D48200E390919C6508D54598A32F0CD7697EAD</vt:lpwstr>
  </property>
  <property fmtid="{D5CDD505-2E9C-101B-9397-08002B2CF9AE}" pid="6" name="_AdHocReviewCycleID">
    <vt:i4>-124818133</vt:i4>
  </property>
  <property fmtid="{D5CDD505-2E9C-101B-9397-08002B2CF9AE}" pid="7" name="_NewReviewCycle">
    <vt:lpwstr/>
  </property>
  <property fmtid="{D5CDD505-2E9C-101B-9397-08002B2CF9AE}" pid="8" name="_EmailSubject">
    <vt:lpwstr>Rev. oplæg til tænketanken</vt:lpwstr>
  </property>
  <property fmtid="{D5CDD505-2E9C-101B-9397-08002B2CF9AE}" pid="9" name="_AuthorEmail">
    <vt:lpwstr>ppn@bupl.dk</vt:lpwstr>
  </property>
  <property fmtid="{D5CDD505-2E9C-101B-9397-08002B2CF9AE}" pid="10" name="_AuthorEmailDisplayName">
    <vt:lpwstr>Peter Engelbrekt Petersen</vt:lpwstr>
  </property>
</Properties>
</file>