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5" r:id="rId5"/>
    <p:sldId id="260" r:id="rId6"/>
    <p:sldId id="269" r:id="rId7"/>
    <p:sldId id="273" r:id="rId8"/>
    <p:sldId id="261" r:id="rId9"/>
    <p:sldId id="263" r:id="rId10"/>
    <p:sldId id="264" r:id="rId11"/>
    <p:sldId id="266" r:id="rId12"/>
    <p:sldId id="267" r:id="rId13"/>
    <p:sldId id="268" r:id="rId14"/>
    <p:sldId id="265" r:id="rId15"/>
    <p:sldId id="262" r:id="rId16"/>
    <p:sldId id="270" r:id="rId17"/>
    <p:sldId id="276" r:id="rId18"/>
    <p:sldId id="277" r:id="rId19"/>
    <p:sldId id="278" r:id="rId20"/>
    <p:sldId id="274" r:id="rId21"/>
    <p:sldId id="279" r:id="rId22"/>
    <p:sldId id="272" r:id="rId23"/>
    <p:sldId id="271" r:id="rId24"/>
    <p:sldId id="280" r:id="rId2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e Kjems Knattrup" initials="LK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0" autoAdjust="0"/>
    <p:restoredTop sz="94660"/>
  </p:normalViewPr>
  <p:slideViewPr>
    <p:cSldViewPr snapToGrid="0">
      <p:cViewPr varScale="1">
        <p:scale>
          <a:sx n="72" d="100"/>
          <a:sy n="72" d="100"/>
        </p:scale>
        <p:origin x="-128" y="-9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962FD2F-662A-480D-B9E4-50BD869AEA69}"/>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xmlns="" id="{D8DBCC05-972A-4E24-A20D-7240D6F5D5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xmlns="" id="{AF5596DE-C99F-427E-AA6D-ED51B03C1A55}"/>
              </a:ext>
            </a:extLst>
          </p:cNvPr>
          <p:cNvSpPr>
            <a:spLocks noGrp="1"/>
          </p:cNvSpPr>
          <p:nvPr>
            <p:ph type="dt" sz="half" idx="10"/>
          </p:nvPr>
        </p:nvSpPr>
        <p:spPr/>
        <p:txBody>
          <a:bodyPr/>
          <a:lstStyle/>
          <a:p>
            <a:fld id="{18A23E61-4936-47C2-9060-1E8B04A82244}" type="datetimeFigureOut">
              <a:rPr lang="da-DK" smtClean="0"/>
              <a:t>07/10/19</a:t>
            </a:fld>
            <a:endParaRPr lang="da-DK"/>
          </a:p>
        </p:txBody>
      </p:sp>
      <p:sp>
        <p:nvSpPr>
          <p:cNvPr id="5" name="Pladsholder til sidefod 4">
            <a:extLst>
              <a:ext uri="{FF2B5EF4-FFF2-40B4-BE49-F238E27FC236}">
                <a16:creationId xmlns:a16="http://schemas.microsoft.com/office/drawing/2014/main" xmlns="" id="{12964E92-24C1-4067-8947-E77C9727764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xmlns="" id="{228C5208-B4BC-42E3-B131-E4813D1AFF50}"/>
              </a:ext>
            </a:extLst>
          </p:cNvPr>
          <p:cNvSpPr>
            <a:spLocks noGrp="1"/>
          </p:cNvSpPr>
          <p:nvPr>
            <p:ph type="sldNum" sz="quarter" idx="12"/>
          </p:nvPr>
        </p:nvSpPr>
        <p:spPr/>
        <p:txBody>
          <a:bodyPr/>
          <a:lstStyle/>
          <a:p>
            <a:fld id="{C6080CF8-841A-44AD-8810-FCF4250019A4}" type="slidenum">
              <a:rPr lang="da-DK" smtClean="0"/>
              <a:t>‹nr.›</a:t>
            </a:fld>
            <a:endParaRPr lang="da-DK"/>
          </a:p>
        </p:txBody>
      </p:sp>
    </p:spTree>
    <p:extLst>
      <p:ext uri="{BB962C8B-B14F-4D97-AF65-F5344CB8AC3E}">
        <p14:creationId xmlns:p14="http://schemas.microsoft.com/office/powerpoint/2010/main" val="1172105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F98448A-B24B-4E08-91CA-FD3E6BE4B870}"/>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xmlns="" id="{A8FF0358-519F-4FA2-9872-79F73C14DCF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96F6722B-FE57-4BD1-B8A7-D24DAD984190}"/>
              </a:ext>
            </a:extLst>
          </p:cNvPr>
          <p:cNvSpPr>
            <a:spLocks noGrp="1"/>
          </p:cNvSpPr>
          <p:nvPr>
            <p:ph type="dt" sz="half" idx="10"/>
          </p:nvPr>
        </p:nvSpPr>
        <p:spPr/>
        <p:txBody>
          <a:bodyPr/>
          <a:lstStyle/>
          <a:p>
            <a:fld id="{18A23E61-4936-47C2-9060-1E8B04A82244}" type="datetimeFigureOut">
              <a:rPr lang="da-DK" smtClean="0"/>
              <a:t>07/10/19</a:t>
            </a:fld>
            <a:endParaRPr lang="da-DK"/>
          </a:p>
        </p:txBody>
      </p:sp>
      <p:sp>
        <p:nvSpPr>
          <p:cNvPr id="5" name="Pladsholder til sidefod 4">
            <a:extLst>
              <a:ext uri="{FF2B5EF4-FFF2-40B4-BE49-F238E27FC236}">
                <a16:creationId xmlns:a16="http://schemas.microsoft.com/office/drawing/2014/main" xmlns="" id="{A36F5F86-A515-4CB9-97A3-C8C2AB75AB6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xmlns="" id="{34EA8D9D-935D-4ABD-9065-8BD7A122C724}"/>
              </a:ext>
            </a:extLst>
          </p:cNvPr>
          <p:cNvSpPr>
            <a:spLocks noGrp="1"/>
          </p:cNvSpPr>
          <p:nvPr>
            <p:ph type="sldNum" sz="quarter" idx="12"/>
          </p:nvPr>
        </p:nvSpPr>
        <p:spPr/>
        <p:txBody>
          <a:bodyPr/>
          <a:lstStyle/>
          <a:p>
            <a:fld id="{C6080CF8-841A-44AD-8810-FCF4250019A4}" type="slidenum">
              <a:rPr lang="da-DK" smtClean="0"/>
              <a:t>‹nr.›</a:t>
            </a:fld>
            <a:endParaRPr lang="da-DK"/>
          </a:p>
        </p:txBody>
      </p:sp>
    </p:spTree>
    <p:extLst>
      <p:ext uri="{BB962C8B-B14F-4D97-AF65-F5344CB8AC3E}">
        <p14:creationId xmlns:p14="http://schemas.microsoft.com/office/powerpoint/2010/main" val="3252567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xmlns="" id="{F4C3F38E-9B58-431E-982E-B64B7EF9AB2D}"/>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xmlns="" id="{8B67AC52-CBB6-4638-9FEA-0A63991BD196}"/>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1047DDE6-A6EF-42E9-AF81-DA529CE57184}"/>
              </a:ext>
            </a:extLst>
          </p:cNvPr>
          <p:cNvSpPr>
            <a:spLocks noGrp="1"/>
          </p:cNvSpPr>
          <p:nvPr>
            <p:ph type="dt" sz="half" idx="10"/>
          </p:nvPr>
        </p:nvSpPr>
        <p:spPr/>
        <p:txBody>
          <a:bodyPr/>
          <a:lstStyle/>
          <a:p>
            <a:fld id="{18A23E61-4936-47C2-9060-1E8B04A82244}" type="datetimeFigureOut">
              <a:rPr lang="da-DK" smtClean="0"/>
              <a:t>07/10/19</a:t>
            </a:fld>
            <a:endParaRPr lang="da-DK"/>
          </a:p>
        </p:txBody>
      </p:sp>
      <p:sp>
        <p:nvSpPr>
          <p:cNvPr id="5" name="Pladsholder til sidefod 4">
            <a:extLst>
              <a:ext uri="{FF2B5EF4-FFF2-40B4-BE49-F238E27FC236}">
                <a16:creationId xmlns:a16="http://schemas.microsoft.com/office/drawing/2014/main" xmlns="" id="{0C680683-4BB0-4F1E-8F55-1F64CE1615B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xmlns="" id="{C0B815D3-823E-4808-A0E5-C1190A7D1C91}"/>
              </a:ext>
            </a:extLst>
          </p:cNvPr>
          <p:cNvSpPr>
            <a:spLocks noGrp="1"/>
          </p:cNvSpPr>
          <p:nvPr>
            <p:ph type="sldNum" sz="quarter" idx="12"/>
          </p:nvPr>
        </p:nvSpPr>
        <p:spPr/>
        <p:txBody>
          <a:bodyPr/>
          <a:lstStyle/>
          <a:p>
            <a:fld id="{C6080CF8-841A-44AD-8810-FCF4250019A4}" type="slidenum">
              <a:rPr lang="da-DK" smtClean="0"/>
              <a:t>‹nr.›</a:t>
            </a:fld>
            <a:endParaRPr lang="da-DK"/>
          </a:p>
        </p:txBody>
      </p:sp>
    </p:spTree>
    <p:extLst>
      <p:ext uri="{BB962C8B-B14F-4D97-AF65-F5344CB8AC3E}">
        <p14:creationId xmlns:p14="http://schemas.microsoft.com/office/powerpoint/2010/main" val="1198711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6D9994A-A6BA-4E88-AED0-9101A64F76B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xmlns="" id="{5802D9F7-18FD-4540-9BC5-519B41C73C6F}"/>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7739C261-C90B-4900-AD81-268CFC1C004C}"/>
              </a:ext>
            </a:extLst>
          </p:cNvPr>
          <p:cNvSpPr>
            <a:spLocks noGrp="1"/>
          </p:cNvSpPr>
          <p:nvPr>
            <p:ph type="dt" sz="half" idx="10"/>
          </p:nvPr>
        </p:nvSpPr>
        <p:spPr/>
        <p:txBody>
          <a:bodyPr/>
          <a:lstStyle/>
          <a:p>
            <a:fld id="{18A23E61-4936-47C2-9060-1E8B04A82244}" type="datetimeFigureOut">
              <a:rPr lang="da-DK" smtClean="0"/>
              <a:t>07/10/19</a:t>
            </a:fld>
            <a:endParaRPr lang="da-DK"/>
          </a:p>
        </p:txBody>
      </p:sp>
      <p:sp>
        <p:nvSpPr>
          <p:cNvPr id="5" name="Pladsholder til sidefod 4">
            <a:extLst>
              <a:ext uri="{FF2B5EF4-FFF2-40B4-BE49-F238E27FC236}">
                <a16:creationId xmlns:a16="http://schemas.microsoft.com/office/drawing/2014/main" xmlns="" id="{993A7B5F-295A-4963-9FAA-AD6AA04745D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xmlns="" id="{B7794352-65AA-4F6E-BB6E-CDD4B1626940}"/>
              </a:ext>
            </a:extLst>
          </p:cNvPr>
          <p:cNvSpPr>
            <a:spLocks noGrp="1"/>
          </p:cNvSpPr>
          <p:nvPr>
            <p:ph type="sldNum" sz="quarter" idx="12"/>
          </p:nvPr>
        </p:nvSpPr>
        <p:spPr/>
        <p:txBody>
          <a:bodyPr/>
          <a:lstStyle/>
          <a:p>
            <a:fld id="{C6080CF8-841A-44AD-8810-FCF4250019A4}" type="slidenum">
              <a:rPr lang="da-DK" smtClean="0"/>
              <a:t>‹nr.›</a:t>
            </a:fld>
            <a:endParaRPr lang="da-DK"/>
          </a:p>
        </p:txBody>
      </p:sp>
    </p:spTree>
    <p:extLst>
      <p:ext uri="{BB962C8B-B14F-4D97-AF65-F5344CB8AC3E}">
        <p14:creationId xmlns:p14="http://schemas.microsoft.com/office/powerpoint/2010/main" val="361441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17FDDAE-CF7D-407C-A027-D5254FFDDDA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xmlns="" id="{BFC5E68A-D0D0-403C-B552-88FBE14A37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xmlns="" id="{673974AE-DFDD-480E-8F6B-6F07A8A956BE}"/>
              </a:ext>
            </a:extLst>
          </p:cNvPr>
          <p:cNvSpPr>
            <a:spLocks noGrp="1"/>
          </p:cNvSpPr>
          <p:nvPr>
            <p:ph type="dt" sz="half" idx="10"/>
          </p:nvPr>
        </p:nvSpPr>
        <p:spPr/>
        <p:txBody>
          <a:bodyPr/>
          <a:lstStyle/>
          <a:p>
            <a:fld id="{18A23E61-4936-47C2-9060-1E8B04A82244}" type="datetimeFigureOut">
              <a:rPr lang="da-DK" smtClean="0"/>
              <a:t>07/10/19</a:t>
            </a:fld>
            <a:endParaRPr lang="da-DK"/>
          </a:p>
        </p:txBody>
      </p:sp>
      <p:sp>
        <p:nvSpPr>
          <p:cNvPr id="5" name="Pladsholder til sidefod 4">
            <a:extLst>
              <a:ext uri="{FF2B5EF4-FFF2-40B4-BE49-F238E27FC236}">
                <a16:creationId xmlns:a16="http://schemas.microsoft.com/office/drawing/2014/main" xmlns="" id="{B8BAA3A0-2430-4E88-99EB-553D111D6BF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xmlns="" id="{EE69E589-77F9-49A9-B7DC-69B5AA09F3AA}"/>
              </a:ext>
            </a:extLst>
          </p:cNvPr>
          <p:cNvSpPr>
            <a:spLocks noGrp="1"/>
          </p:cNvSpPr>
          <p:nvPr>
            <p:ph type="sldNum" sz="quarter" idx="12"/>
          </p:nvPr>
        </p:nvSpPr>
        <p:spPr/>
        <p:txBody>
          <a:bodyPr/>
          <a:lstStyle/>
          <a:p>
            <a:fld id="{C6080CF8-841A-44AD-8810-FCF4250019A4}" type="slidenum">
              <a:rPr lang="da-DK" smtClean="0"/>
              <a:t>‹nr.›</a:t>
            </a:fld>
            <a:endParaRPr lang="da-DK"/>
          </a:p>
        </p:txBody>
      </p:sp>
    </p:spTree>
    <p:extLst>
      <p:ext uri="{BB962C8B-B14F-4D97-AF65-F5344CB8AC3E}">
        <p14:creationId xmlns:p14="http://schemas.microsoft.com/office/powerpoint/2010/main" val="3965967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6D1C451-BF2F-405F-BF3E-4FFB0DF5DC9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xmlns="" id="{DB8FA8B9-6C7B-4647-A60C-F80C59ED4460}"/>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xmlns="" id="{115C944E-E70A-448A-9C6F-F9CDF02E6643}"/>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xmlns="" id="{D37504FE-8EAC-443B-B4A4-C98B0DE02B06}"/>
              </a:ext>
            </a:extLst>
          </p:cNvPr>
          <p:cNvSpPr>
            <a:spLocks noGrp="1"/>
          </p:cNvSpPr>
          <p:nvPr>
            <p:ph type="dt" sz="half" idx="10"/>
          </p:nvPr>
        </p:nvSpPr>
        <p:spPr/>
        <p:txBody>
          <a:bodyPr/>
          <a:lstStyle/>
          <a:p>
            <a:fld id="{18A23E61-4936-47C2-9060-1E8B04A82244}" type="datetimeFigureOut">
              <a:rPr lang="da-DK" smtClean="0"/>
              <a:t>07/10/19</a:t>
            </a:fld>
            <a:endParaRPr lang="da-DK"/>
          </a:p>
        </p:txBody>
      </p:sp>
      <p:sp>
        <p:nvSpPr>
          <p:cNvPr id="6" name="Pladsholder til sidefod 5">
            <a:extLst>
              <a:ext uri="{FF2B5EF4-FFF2-40B4-BE49-F238E27FC236}">
                <a16:creationId xmlns:a16="http://schemas.microsoft.com/office/drawing/2014/main" xmlns="" id="{68FE9513-2332-418A-91AF-75E45C90EE5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xmlns="" id="{4F07EBD8-49A8-419C-9277-15C65AADAA8D}"/>
              </a:ext>
            </a:extLst>
          </p:cNvPr>
          <p:cNvSpPr>
            <a:spLocks noGrp="1"/>
          </p:cNvSpPr>
          <p:nvPr>
            <p:ph type="sldNum" sz="quarter" idx="12"/>
          </p:nvPr>
        </p:nvSpPr>
        <p:spPr/>
        <p:txBody>
          <a:bodyPr/>
          <a:lstStyle/>
          <a:p>
            <a:fld id="{C6080CF8-841A-44AD-8810-FCF4250019A4}" type="slidenum">
              <a:rPr lang="da-DK" smtClean="0"/>
              <a:t>‹nr.›</a:t>
            </a:fld>
            <a:endParaRPr lang="da-DK"/>
          </a:p>
        </p:txBody>
      </p:sp>
    </p:spTree>
    <p:extLst>
      <p:ext uri="{BB962C8B-B14F-4D97-AF65-F5344CB8AC3E}">
        <p14:creationId xmlns:p14="http://schemas.microsoft.com/office/powerpoint/2010/main" val="3110338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FB97A2A-EA42-49A9-9FF6-E28C6287CFF9}"/>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xmlns="" id="{01308DEB-95A3-4E95-A2FA-899B890225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xmlns="" id="{2B9C8BED-3389-4007-A7AB-C681CA25CAD8}"/>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xmlns="" id="{28131912-4EE4-4414-A6B0-CE712D43B5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xmlns="" id="{5B75E4F0-FF8D-44E1-A00D-91AEB6B6E41D}"/>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xmlns="" id="{CE984822-2ABD-4504-A0C8-22BDB4E427C6}"/>
              </a:ext>
            </a:extLst>
          </p:cNvPr>
          <p:cNvSpPr>
            <a:spLocks noGrp="1"/>
          </p:cNvSpPr>
          <p:nvPr>
            <p:ph type="dt" sz="half" idx="10"/>
          </p:nvPr>
        </p:nvSpPr>
        <p:spPr/>
        <p:txBody>
          <a:bodyPr/>
          <a:lstStyle/>
          <a:p>
            <a:fld id="{18A23E61-4936-47C2-9060-1E8B04A82244}" type="datetimeFigureOut">
              <a:rPr lang="da-DK" smtClean="0"/>
              <a:t>07/10/19</a:t>
            </a:fld>
            <a:endParaRPr lang="da-DK"/>
          </a:p>
        </p:txBody>
      </p:sp>
      <p:sp>
        <p:nvSpPr>
          <p:cNvPr id="8" name="Pladsholder til sidefod 7">
            <a:extLst>
              <a:ext uri="{FF2B5EF4-FFF2-40B4-BE49-F238E27FC236}">
                <a16:creationId xmlns:a16="http://schemas.microsoft.com/office/drawing/2014/main" xmlns="" id="{551EDC2C-4703-4537-9038-DF17406FFC50}"/>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xmlns="" id="{9EE13104-0924-49EB-9A89-3F869FF71D64}"/>
              </a:ext>
            </a:extLst>
          </p:cNvPr>
          <p:cNvSpPr>
            <a:spLocks noGrp="1"/>
          </p:cNvSpPr>
          <p:nvPr>
            <p:ph type="sldNum" sz="quarter" idx="12"/>
          </p:nvPr>
        </p:nvSpPr>
        <p:spPr/>
        <p:txBody>
          <a:bodyPr/>
          <a:lstStyle/>
          <a:p>
            <a:fld id="{C6080CF8-841A-44AD-8810-FCF4250019A4}" type="slidenum">
              <a:rPr lang="da-DK" smtClean="0"/>
              <a:t>‹nr.›</a:t>
            </a:fld>
            <a:endParaRPr lang="da-DK"/>
          </a:p>
        </p:txBody>
      </p:sp>
    </p:spTree>
    <p:extLst>
      <p:ext uri="{BB962C8B-B14F-4D97-AF65-F5344CB8AC3E}">
        <p14:creationId xmlns:p14="http://schemas.microsoft.com/office/powerpoint/2010/main" val="2428931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A25166F-4C30-4CDC-BD35-F4BADEFC28EE}"/>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xmlns="" id="{3D743733-E432-43BA-9E39-FCD8F6C071D4}"/>
              </a:ext>
            </a:extLst>
          </p:cNvPr>
          <p:cNvSpPr>
            <a:spLocks noGrp="1"/>
          </p:cNvSpPr>
          <p:nvPr>
            <p:ph type="dt" sz="half" idx="10"/>
          </p:nvPr>
        </p:nvSpPr>
        <p:spPr/>
        <p:txBody>
          <a:bodyPr/>
          <a:lstStyle/>
          <a:p>
            <a:fld id="{18A23E61-4936-47C2-9060-1E8B04A82244}" type="datetimeFigureOut">
              <a:rPr lang="da-DK" smtClean="0"/>
              <a:t>07/10/19</a:t>
            </a:fld>
            <a:endParaRPr lang="da-DK"/>
          </a:p>
        </p:txBody>
      </p:sp>
      <p:sp>
        <p:nvSpPr>
          <p:cNvPr id="4" name="Pladsholder til sidefod 3">
            <a:extLst>
              <a:ext uri="{FF2B5EF4-FFF2-40B4-BE49-F238E27FC236}">
                <a16:creationId xmlns:a16="http://schemas.microsoft.com/office/drawing/2014/main" xmlns="" id="{6758D48F-00A5-47B8-AC49-95B1CE98BE1D}"/>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xmlns="" id="{501CDBB9-18AD-4051-9C81-2AE42C3C55A8}"/>
              </a:ext>
            </a:extLst>
          </p:cNvPr>
          <p:cNvSpPr>
            <a:spLocks noGrp="1"/>
          </p:cNvSpPr>
          <p:nvPr>
            <p:ph type="sldNum" sz="quarter" idx="12"/>
          </p:nvPr>
        </p:nvSpPr>
        <p:spPr/>
        <p:txBody>
          <a:bodyPr/>
          <a:lstStyle/>
          <a:p>
            <a:fld id="{C6080CF8-841A-44AD-8810-FCF4250019A4}" type="slidenum">
              <a:rPr lang="da-DK" smtClean="0"/>
              <a:t>‹nr.›</a:t>
            </a:fld>
            <a:endParaRPr lang="da-DK"/>
          </a:p>
        </p:txBody>
      </p:sp>
    </p:spTree>
    <p:extLst>
      <p:ext uri="{BB962C8B-B14F-4D97-AF65-F5344CB8AC3E}">
        <p14:creationId xmlns:p14="http://schemas.microsoft.com/office/powerpoint/2010/main" val="4177705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xmlns="" id="{CB602FE9-28E4-485F-B8AA-2DCF0C8CE012}"/>
              </a:ext>
            </a:extLst>
          </p:cNvPr>
          <p:cNvSpPr>
            <a:spLocks noGrp="1"/>
          </p:cNvSpPr>
          <p:nvPr>
            <p:ph type="dt" sz="half" idx="10"/>
          </p:nvPr>
        </p:nvSpPr>
        <p:spPr/>
        <p:txBody>
          <a:bodyPr/>
          <a:lstStyle/>
          <a:p>
            <a:fld id="{18A23E61-4936-47C2-9060-1E8B04A82244}" type="datetimeFigureOut">
              <a:rPr lang="da-DK" smtClean="0"/>
              <a:t>07/10/19</a:t>
            </a:fld>
            <a:endParaRPr lang="da-DK"/>
          </a:p>
        </p:txBody>
      </p:sp>
      <p:sp>
        <p:nvSpPr>
          <p:cNvPr id="3" name="Pladsholder til sidefod 2">
            <a:extLst>
              <a:ext uri="{FF2B5EF4-FFF2-40B4-BE49-F238E27FC236}">
                <a16:creationId xmlns:a16="http://schemas.microsoft.com/office/drawing/2014/main" xmlns="" id="{90B5D3E7-66B4-425C-BD8B-EA822C969B08}"/>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xmlns="" id="{C3F4C168-3AE4-4B71-B8FE-896010A4D4D1}"/>
              </a:ext>
            </a:extLst>
          </p:cNvPr>
          <p:cNvSpPr>
            <a:spLocks noGrp="1"/>
          </p:cNvSpPr>
          <p:nvPr>
            <p:ph type="sldNum" sz="quarter" idx="12"/>
          </p:nvPr>
        </p:nvSpPr>
        <p:spPr/>
        <p:txBody>
          <a:bodyPr/>
          <a:lstStyle/>
          <a:p>
            <a:fld id="{C6080CF8-841A-44AD-8810-FCF4250019A4}" type="slidenum">
              <a:rPr lang="da-DK" smtClean="0"/>
              <a:t>‹nr.›</a:t>
            </a:fld>
            <a:endParaRPr lang="da-DK"/>
          </a:p>
        </p:txBody>
      </p:sp>
    </p:spTree>
    <p:extLst>
      <p:ext uri="{BB962C8B-B14F-4D97-AF65-F5344CB8AC3E}">
        <p14:creationId xmlns:p14="http://schemas.microsoft.com/office/powerpoint/2010/main" val="1524773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E46C6D-D035-4AA8-9A7A-EEB562E8F18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xmlns="" id="{F52766E0-F6F3-49AE-BCE4-0C6B88FBB4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xmlns="" id="{254CBE5C-F3EA-4972-95FF-72AF9F3ED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xmlns="" id="{1D8DBA0F-A2CB-4EF6-A980-535B9BDEAFE5}"/>
              </a:ext>
            </a:extLst>
          </p:cNvPr>
          <p:cNvSpPr>
            <a:spLocks noGrp="1"/>
          </p:cNvSpPr>
          <p:nvPr>
            <p:ph type="dt" sz="half" idx="10"/>
          </p:nvPr>
        </p:nvSpPr>
        <p:spPr/>
        <p:txBody>
          <a:bodyPr/>
          <a:lstStyle/>
          <a:p>
            <a:fld id="{18A23E61-4936-47C2-9060-1E8B04A82244}" type="datetimeFigureOut">
              <a:rPr lang="da-DK" smtClean="0"/>
              <a:t>07/10/19</a:t>
            </a:fld>
            <a:endParaRPr lang="da-DK"/>
          </a:p>
        </p:txBody>
      </p:sp>
      <p:sp>
        <p:nvSpPr>
          <p:cNvPr id="6" name="Pladsholder til sidefod 5">
            <a:extLst>
              <a:ext uri="{FF2B5EF4-FFF2-40B4-BE49-F238E27FC236}">
                <a16:creationId xmlns:a16="http://schemas.microsoft.com/office/drawing/2014/main" xmlns="" id="{93052165-6EF5-49FD-A767-2B49D35BC9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xmlns="" id="{15ED480A-FE06-46E2-90C5-CA3B155CD793}"/>
              </a:ext>
            </a:extLst>
          </p:cNvPr>
          <p:cNvSpPr>
            <a:spLocks noGrp="1"/>
          </p:cNvSpPr>
          <p:nvPr>
            <p:ph type="sldNum" sz="quarter" idx="12"/>
          </p:nvPr>
        </p:nvSpPr>
        <p:spPr/>
        <p:txBody>
          <a:bodyPr/>
          <a:lstStyle/>
          <a:p>
            <a:fld id="{C6080CF8-841A-44AD-8810-FCF4250019A4}" type="slidenum">
              <a:rPr lang="da-DK" smtClean="0"/>
              <a:t>‹nr.›</a:t>
            </a:fld>
            <a:endParaRPr lang="da-DK"/>
          </a:p>
        </p:txBody>
      </p:sp>
    </p:spTree>
    <p:extLst>
      <p:ext uri="{BB962C8B-B14F-4D97-AF65-F5344CB8AC3E}">
        <p14:creationId xmlns:p14="http://schemas.microsoft.com/office/powerpoint/2010/main" val="3312287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869E36E-55D4-42D8-8CBB-7E15CC45793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xmlns="" id="{382E94DB-7023-4B9A-A367-F4714CF046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xmlns="" id="{C6BBCB3D-2D54-43D1-9E92-27A836924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xmlns="" id="{D40D65CC-8D49-424E-820E-41ADFA6060C9}"/>
              </a:ext>
            </a:extLst>
          </p:cNvPr>
          <p:cNvSpPr>
            <a:spLocks noGrp="1"/>
          </p:cNvSpPr>
          <p:nvPr>
            <p:ph type="dt" sz="half" idx="10"/>
          </p:nvPr>
        </p:nvSpPr>
        <p:spPr/>
        <p:txBody>
          <a:bodyPr/>
          <a:lstStyle/>
          <a:p>
            <a:fld id="{18A23E61-4936-47C2-9060-1E8B04A82244}" type="datetimeFigureOut">
              <a:rPr lang="da-DK" smtClean="0"/>
              <a:t>07/10/19</a:t>
            </a:fld>
            <a:endParaRPr lang="da-DK"/>
          </a:p>
        </p:txBody>
      </p:sp>
      <p:sp>
        <p:nvSpPr>
          <p:cNvPr id="6" name="Pladsholder til sidefod 5">
            <a:extLst>
              <a:ext uri="{FF2B5EF4-FFF2-40B4-BE49-F238E27FC236}">
                <a16:creationId xmlns:a16="http://schemas.microsoft.com/office/drawing/2014/main" xmlns="" id="{64FB0CE0-3A25-4BA6-8EA1-130E12D4A8D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xmlns="" id="{83F1661C-A1C1-4222-B9D8-5268F1AB8326}"/>
              </a:ext>
            </a:extLst>
          </p:cNvPr>
          <p:cNvSpPr>
            <a:spLocks noGrp="1"/>
          </p:cNvSpPr>
          <p:nvPr>
            <p:ph type="sldNum" sz="quarter" idx="12"/>
          </p:nvPr>
        </p:nvSpPr>
        <p:spPr/>
        <p:txBody>
          <a:bodyPr/>
          <a:lstStyle/>
          <a:p>
            <a:fld id="{C6080CF8-841A-44AD-8810-FCF4250019A4}" type="slidenum">
              <a:rPr lang="da-DK" smtClean="0"/>
              <a:t>‹nr.›</a:t>
            </a:fld>
            <a:endParaRPr lang="da-DK"/>
          </a:p>
        </p:txBody>
      </p:sp>
    </p:spTree>
    <p:extLst>
      <p:ext uri="{BB962C8B-B14F-4D97-AF65-F5344CB8AC3E}">
        <p14:creationId xmlns:p14="http://schemas.microsoft.com/office/powerpoint/2010/main" val="760243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xmlns="" id="{F5551344-3438-4824-A000-A0AE50EE57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xmlns="" id="{DCAD4D1C-F653-4ECD-856B-F663F2918E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6D4A9F65-07E6-4A0A-888B-562702E024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3E61-4936-47C2-9060-1E8B04A82244}" type="datetimeFigureOut">
              <a:rPr lang="da-DK" smtClean="0"/>
              <a:t>07/10/19</a:t>
            </a:fld>
            <a:endParaRPr lang="da-DK"/>
          </a:p>
        </p:txBody>
      </p:sp>
      <p:sp>
        <p:nvSpPr>
          <p:cNvPr id="5" name="Pladsholder til sidefod 4">
            <a:extLst>
              <a:ext uri="{FF2B5EF4-FFF2-40B4-BE49-F238E27FC236}">
                <a16:creationId xmlns:a16="http://schemas.microsoft.com/office/drawing/2014/main" xmlns="" id="{0137915B-8C79-4288-B88E-FA34DFBD15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xmlns="" id="{2C278235-F1F0-41F7-B6FD-F99F2878DC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80CF8-841A-44AD-8810-FCF4250019A4}" type="slidenum">
              <a:rPr lang="da-DK" smtClean="0"/>
              <a:t>‹nr.›</a:t>
            </a:fld>
            <a:endParaRPr lang="da-DK"/>
          </a:p>
        </p:txBody>
      </p:sp>
    </p:spTree>
    <p:extLst>
      <p:ext uri="{BB962C8B-B14F-4D97-AF65-F5344CB8AC3E}">
        <p14:creationId xmlns:p14="http://schemas.microsoft.com/office/powerpoint/2010/main" val="3757035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xmlns="" id="{559AE206-7EBA-4D33-8BC9-9D8158553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xmlns="" id="{D2C11618-201F-4823-9526-D7DC4B0FEF6F}"/>
              </a:ext>
            </a:extLst>
          </p:cNvPr>
          <p:cNvSpPr>
            <a:spLocks noGrp="1"/>
          </p:cNvSpPr>
          <p:nvPr>
            <p:ph type="ctrTitle"/>
          </p:nvPr>
        </p:nvSpPr>
        <p:spPr>
          <a:xfrm>
            <a:off x="838199" y="4525347"/>
            <a:ext cx="6801321" cy="1737360"/>
          </a:xfrm>
        </p:spPr>
        <p:txBody>
          <a:bodyPr anchor="ctr">
            <a:normAutofit/>
          </a:bodyPr>
          <a:lstStyle/>
          <a:p>
            <a:pPr algn="r"/>
            <a:r>
              <a:rPr lang="da-DK"/>
              <a:t>Professionelle læringsfælleskaber</a:t>
            </a:r>
          </a:p>
        </p:txBody>
      </p:sp>
      <p:sp>
        <p:nvSpPr>
          <p:cNvPr id="3" name="Undertitel 2">
            <a:extLst>
              <a:ext uri="{FF2B5EF4-FFF2-40B4-BE49-F238E27FC236}">
                <a16:creationId xmlns:a16="http://schemas.microsoft.com/office/drawing/2014/main" xmlns="" id="{C1C5B004-51FA-456E-8A22-5172F4118928}"/>
              </a:ext>
            </a:extLst>
          </p:cNvPr>
          <p:cNvSpPr>
            <a:spLocks noGrp="1"/>
          </p:cNvSpPr>
          <p:nvPr>
            <p:ph type="subTitle" idx="1"/>
          </p:nvPr>
        </p:nvSpPr>
        <p:spPr>
          <a:xfrm>
            <a:off x="7961258" y="4525347"/>
            <a:ext cx="3258675" cy="1737360"/>
          </a:xfrm>
        </p:spPr>
        <p:txBody>
          <a:bodyPr anchor="ctr">
            <a:normAutofit/>
          </a:bodyPr>
          <a:lstStyle/>
          <a:p>
            <a:pPr algn="l"/>
            <a:r>
              <a:rPr lang="da-DK" dirty="0"/>
              <a:t>Skoleåret 2019-2020</a:t>
            </a:r>
          </a:p>
        </p:txBody>
      </p:sp>
      <p:sp>
        <p:nvSpPr>
          <p:cNvPr id="18" name="Oval 12">
            <a:extLst>
              <a:ext uri="{FF2B5EF4-FFF2-40B4-BE49-F238E27FC236}">
                <a16:creationId xmlns:a16="http://schemas.microsoft.com/office/drawing/2014/main" xmlns="" id="{6437D937-A7F1-4011-92B4-328E5BE1B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xmlns="" id="{B672F332-AF08-46C6-94F0-77684310D7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xmlns="" id="{34244EF8-D73A-40E1-BE73-D46E6B4B04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xmlns="" id="{AB84D7E8-4ECB-42D7-ADBF-01689B0F24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Connector 20">
            <a:extLst>
              <a:ext uri="{FF2B5EF4-FFF2-40B4-BE49-F238E27FC236}">
                <a16:creationId xmlns:a16="http://schemas.microsoft.com/office/drawing/2014/main" xmlns="" id="{9E8E38ED-369A-44C2-B635-0BED0E48A6E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Billede 5">
            <a:extLst>
              <a:ext uri="{FF2B5EF4-FFF2-40B4-BE49-F238E27FC236}">
                <a16:creationId xmlns:a16="http://schemas.microsoft.com/office/drawing/2014/main" xmlns="" id="{10D07746-3286-4439-94CD-118F3644E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4576" y="5735637"/>
            <a:ext cx="1836888" cy="775725"/>
          </a:xfrm>
          <a:prstGeom prst="rect">
            <a:avLst/>
          </a:prstGeom>
        </p:spPr>
      </p:pic>
    </p:spTree>
    <p:extLst>
      <p:ext uri="{BB962C8B-B14F-4D97-AF65-F5344CB8AC3E}">
        <p14:creationId xmlns:p14="http://schemas.microsoft.com/office/powerpoint/2010/main" val="693373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220ACAC-71FC-41E5-91A8-48787A1B80C8}"/>
              </a:ext>
            </a:extLst>
          </p:cNvPr>
          <p:cNvSpPr>
            <a:spLocks noGrp="1"/>
          </p:cNvSpPr>
          <p:nvPr>
            <p:ph type="title"/>
          </p:nvPr>
        </p:nvSpPr>
        <p:spPr/>
        <p:txBody>
          <a:bodyPr/>
          <a:lstStyle/>
          <a:p>
            <a:r>
              <a:rPr lang="da-DK" dirty="0"/>
              <a:t>Fælles værdier og vision</a:t>
            </a:r>
          </a:p>
        </p:txBody>
      </p:sp>
      <p:pic>
        <p:nvPicPr>
          <p:cNvPr id="4" name="Pladsholder til indhold 3">
            <a:extLst>
              <a:ext uri="{FF2B5EF4-FFF2-40B4-BE49-F238E27FC236}">
                <a16:creationId xmlns:a16="http://schemas.microsoft.com/office/drawing/2014/main" xmlns="" id="{F279912E-2819-4F40-A249-7F8CAF133BB1}"/>
              </a:ext>
            </a:extLst>
          </p:cNvPr>
          <p:cNvPicPr>
            <a:picLocks noGrp="1" noChangeAspect="1"/>
          </p:cNvPicPr>
          <p:nvPr>
            <p:ph idx="1"/>
          </p:nvPr>
        </p:nvPicPr>
        <p:blipFill>
          <a:blip r:embed="rId2"/>
          <a:stretch>
            <a:fillRect/>
          </a:stretch>
        </p:blipFill>
        <p:spPr>
          <a:xfrm>
            <a:off x="10089170" y="5646164"/>
            <a:ext cx="1841152" cy="774259"/>
          </a:xfrm>
          <a:prstGeom prst="rect">
            <a:avLst/>
          </a:prstGeom>
        </p:spPr>
      </p:pic>
      <p:sp>
        <p:nvSpPr>
          <p:cNvPr id="3" name="Tekstfelt 2">
            <a:extLst>
              <a:ext uri="{FF2B5EF4-FFF2-40B4-BE49-F238E27FC236}">
                <a16:creationId xmlns:a16="http://schemas.microsoft.com/office/drawing/2014/main" xmlns="" id="{785FAAA8-729D-4F0F-9196-AB8A133F7303}"/>
              </a:ext>
            </a:extLst>
          </p:cNvPr>
          <p:cNvSpPr txBox="1"/>
          <p:nvPr/>
        </p:nvSpPr>
        <p:spPr>
          <a:xfrm>
            <a:off x="461394" y="1879134"/>
            <a:ext cx="10419127" cy="1754326"/>
          </a:xfrm>
          <a:prstGeom prst="rect">
            <a:avLst/>
          </a:prstGeom>
          <a:noFill/>
        </p:spPr>
        <p:txBody>
          <a:bodyPr wrap="square" rtlCol="0">
            <a:spAutoFit/>
          </a:bodyPr>
          <a:lstStyle/>
          <a:p>
            <a:r>
              <a:rPr lang="da-DK" dirty="0"/>
              <a:t>Vi har arbejdet med og formuleret ”Tingløkkeskolens forståelse af god undervisning”</a:t>
            </a:r>
          </a:p>
          <a:p>
            <a:endParaRPr lang="da-DK" dirty="0"/>
          </a:p>
          <a:p>
            <a:r>
              <a:rPr lang="da-DK" dirty="0"/>
              <a:t>Hvilken betydning har det for vores måde at tænke, planlægge, gennemføre og evaluere undervisning? </a:t>
            </a:r>
          </a:p>
          <a:p>
            <a:endParaRPr lang="da-DK" dirty="0"/>
          </a:p>
          <a:p>
            <a:r>
              <a:rPr lang="da-DK" dirty="0">
                <a:highlight>
                  <a:srgbClr val="FFFF00"/>
                </a:highlight>
              </a:rPr>
              <a:t>Vi skal bruge det systematisk og det bør have betydning for praksis på alle niveauer.</a:t>
            </a:r>
          </a:p>
          <a:p>
            <a:endParaRPr lang="da-DK" dirty="0"/>
          </a:p>
        </p:txBody>
      </p:sp>
    </p:spTree>
    <p:extLst>
      <p:ext uri="{BB962C8B-B14F-4D97-AF65-F5344CB8AC3E}">
        <p14:creationId xmlns:p14="http://schemas.microsoft.com/office/powerpoint/2010/main" val="3623223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220ACAC-71FC-41E5-91A8-48787A1B80C8}"/>
              </a:ext>
            </a:extLst>
          </p:cNvPr>
          <p:cNvSpPr>
            <a:spLocks noGrp="1"/>
          </p:cNvSpPr>
          <p:nvPr>
            <p:ph type="title"/>
          </p:nvPr>
        </p:nvSpPr>
        <p:spPr/>
        <p:txBody>
          <a:bodyPr/>
          <a:lstStyle/>
          <a:p>
            <a:r>
              <a:rPr lang="da-DK" dirty="0"/>
              <a:t>Fokus på elevernes læring</a:t>
            </a:r>
          </a:p>
        </p:txBody>
      </p:sp>
      <p:pic>
        <p:nvPicPr>
          <p:cNvPr id="4" name="Pladsholder til indhold 3">
            <a:extLst>
              <a:ext uri="{FF2B5EF4-FFF2-40B4-BE49-F238E27FC236}">
                <a16:creationId xmlns:a16="http://schemas.microsoft.com/office/drawing/2014/main" xmlns="" id="{F279912E-2819-4F40-A249-7F8CAF133BB1}"/>
              </a:ext>
            </a:extLst>
          </p:cNvPr>
          <p:cNvPicPr>
            <a:picLocks noGrp="1" noChangeAspect="1"/>
          </p:cNvPicPr>
          <p:nvPr>
            <p:ph idx="1"/>
          </p:nvPr>
        </p:nvPicPr>
        <p:blipFill>
          <a:blip r:embed="rId2"/>
          <a:stretch>
            <a:fillRect/>
          </a:stretch>
        </p:blipFill>
        <p:spPr>
          <a:xfrm>
            <a:off x="10089170" y="5646164"/>
            <a:ext cx="1841152" cy="774259"/>
          </a:xfrm>
          <a:prstGeom prst="rect">
            <a:avLst/>
          </a:prstGeom>
        </p:spPr>
      </p:pic>
      <p:sp>
        <p:nvSpPr>
          <p:cNvPr id="10" name="Tekstfelt 9">
            <a:extLst>
              <a:ext uri="{FF2B5EF4-FFF2-40B4-BE49-F238E27FC236}">
                <a16:creationId xmlns:a16="http://schemas.microsoft.com/office/drawing/2014/main" xmlns="" id="{EBEDD2D3-36D2-495F-985D-143369043549}"/>
              </a:ext>
            </a:extLst>
          </p:cNvPr>
          <p:cNvSpPr txBox="1"/>
          <p:nvPr/>
        </p:nvSpPr>
        <p:spPr>
          <a:xfrm>
            <a:off x="662730" y="1690688"/>
            <a:ext cx="10251347" cy="923330"/>
          </a:xfrm>
          <a:prstGeom prst="rect">
            <a:avLst/>
          </a:prstGeom>
          <a:noFill/>
        </p:spPr>
        <p:txBody>
          <a:bodyPr wrap="square" rtlCol="0">
            <a:spAutoFit/>
          </a:bodyPr>
          <a:lstStyle/>
          <a:p>
            <a:r>
              <a:rPr lang="da-DK" dirty="0"/>
              <a:t>Balance mellem overflade- og dybdelæring og fokus på løbende at tilpasse undervisningen, så den bliver relevant og meningsfuld for eleverne. </a:t>
            </a:r>
          </a:p>
          <a:p>
            <a:endParaRPr lang="da-DK" dirty="0"/>
          </a:p>
        </p:txBody>
      </p:sp>
      <p:sp>
        <p:nvSpPr>
          <p:cNvPr id="11" name="Tekstfelt 10">
            <a:extLst>
              <a:ext uri="{FF2B5EF4-FFF2-40B4-BE49-F238E27FC236}">
                <a16:creationId xmlns:a16="http://schemas.microsoft.com/office/drawing/2014/main" xmlns="" id="{78C66693-F752-4DDC-942F-7E9327BC3DFB}"/>
              </a:ext>
            </a:extLst>
          </p:cNvPr>
          <p:cNvSpPr txBox="1"/>
          <p:nvPr/>
        </p:nvSpPr>
        <p:spPr>
          <a:xfrm>
            <a:off x="755009" y="2587721"/>
            <a:ext cx="9194334" cy="1200329"/>
          </a:xfrm>
          <a:prstGeom prst="rect">
            <a:avLst/>
          </a:prstGeom>
          <a:noFill/>
        </p:spPr>
        <p:txBody>
          <a:bodyPr wrap="square" rtlCol="0">
            <a:spAutoFit/>
          </a:bodyPr>
          <a:lstStyle/>
          <a:p>
            <a:r>
              <a:rPr lang="da-DK" dirty="0"/>
              <a:t>1.	</a:t>
            </a:r>
            <a:r>
              <a:rPr lang="da-DK" dirty="0">
                <a:highlight>
                  <a:srgbClr val="FFFF00"/>
                </a:highlight>
              </a:rPr>
              <a:t>Hvad er det, vi ønsker, vores elever skal lære?</a:t>
            </a:r>
          </a:p>
          <a:p>
            <a:r>
              <a:rPr lang="da-DK" dirty="0">
                <a:highlight>
                  <a:srgbClr val="FFFF00"/>
                </a:highlight>
              </a:rPr>
              <a:t>2.	Hvordan ved vi, at den enkelte elev har lært det?</a:t>
            </a:r>
          </a:p>
          <a:p>
            <a:r>
              <a:rPr lang="da-DK" dirty="0">
                <a:highlight>
                  <a:srgbClr val="FFFF00"/>
                </a:highlight>
              </a:rPr>
              <a:t>3.	Hvordan vil vi reagere, når nogen elever ikke lærer det?</a:t>
            </a:r>
          </a:p>
          <a:p>
            <a:r>
              <a:rPr lang="da-DK" dirty="0">
                <a:highlight>
                  <a:srgbClr val="FFFF00"/>
                </a:highlight>
              </a:rPr>
              <a:t>4.	Hvordan kan vi udvide og berige læringen for de elever, der allerede har lært det?</a:t>
            </a:r>
          </a:p>
        </p:txBody>
      </p:sp>
    </p:spTree>
    <p:extLst>
      <p:ext uri="{BB962C8B-B14F-4D97-AF65-F5344CB8AC3E}">
        <p14:creationId xmlns:p14="http://schemas.microsoft.com/office/powerpoint/2010/main" val="3592362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220ACAC-71FC-41E5-91A8-48787A1B80C8}"/>
              </a:ext>
            </a:extLst>
          </p:cNvPr>
          <p:cNvSpPr>
            <a:spLocks noGrp="1"/>
          </p:cNvSpPr>
          <p:nvPr>
            <p:ph type="title"/>
          </p:nvPr>
        </p:nvSpPr>
        <p:spPr>
          <a:xfrm>
            <a:off x="838200" y="365126"/>
            <a:ext cx="10515600" cy="1035836"/>
          </a:xfrm>
        </p:spPr>
        <p:txBody>
          <a:bodyPr/>
          <a:lstStyle/>
          <a:p>
            <a:r>
              <a:rPr lang="da-DK" dirty="0"/>
              <a:t>Reflekterede dialoger</a:t>
            </a:r>
          </a:p>
        </p:txBody>
      </p:sp>
      <p:pic>
        <p:nvPicPr>
          <p:cNvPr id="4" name="Pladsholder til indhold 3">
            <a:extLst>
              <a:ext uri="{FF2B5EF4-FFF2-40B4-BE49-F238E27FC236}">
                <a16:creationId xmlns:a16="http://schemas.microsoft.com/office/drawing/2014/main" xmlns="" id="{F279912E-2819-4F40-A249-7F8CAF133BB1}"/>
              </a:ext>
            </a:extLst>
          </p:cNvPr>
          <p:cNvPicPr>
            <a:picLocks noGrp="1" noChangeAspect="1"/>
          </p:cNvPicPr>
          <p:nvPr>
            <p:ph idx="1"/>
          </p:nvPr>
        </p:nvPicPr>
        <p:blipFill>
          <a:blip r:embed="rId2"/>
          <a:stretch>
            <a:fillRect/>
          </a:stretch>
        </p:blipFill>
        <p:spPr>
          <a:xfrm>
            <a:off x="10089170" y="5646164"/>
            <a:ext cx="1841152" cy="774259"/>
          </a:xfrm>
          <a:prstGeom prst="rect">
            <a:avLst/>
          </a:prstGeom>
        </p:spPr>
      </p:pic>
      <p:sp>
        <p:nvSpPr>
          <p:cNvPr id="3" name="Tekstfelt 2">
            <a:extLst>
              <a:ext uri="{FF2B5EF4-FFF2-40B4-BE49-F238E27FC236}">
                <a16:creationId xmlns:a16="http://schemas.microsoft.com/office/drawing/2014/main" xmlns="" id="{09002979-681E-41AA-8B58-56FF7E315B2C}"/>
              </a:ext>
            </a:extLst>
          </p:cNvPr>
          <p:cNvSpPr txBox="1"/>
          <p:nvPr/>
        </p:nvSpPr>
        <p:spPr>
          <a:xfrm>
            <a:off x="947956" y="2499919"/>
            <a:ext cx="9395670" cy="3539430"/>
          </a:xfrm>
          <a:prstGeom prst="rect">
            <a:avLst/>
          </a:prstGeom>
          <a:noFill/>
        </p:spPr>
        <p:txBody>
          <a:bodyPr wrap="square" rtlCol="0">
            <a:spAutoFit/>
          </a:bodyPr>
          <a:lstStyle/>
          <a:p>
            <a:r>
              <a:rPr lang="da-DK" sz="1600" dirty="0"/>
              <a:t>PLF arbejder </a:t>
            </a:r>
            <a:r>
              <a:rPr lang="da-DK" sz="1600" dirty="0">
                <a:highlight>
                  <a:srgbClr val="FFFF00"/>
                </a:highlight>
              </a:rPr>
              <a:t>bevidst med at skabe refleksion over praksis. </a:t>
            </a:r>
          </a:p>
          <a:p>
            <a:endParaRPr lang="da-DK" sz="1600" dirty="0"/>
          </a:p>
          <a:p>
            <a:r>
              <a:rPr lang="da-DK" sz="1600" dirty="0"/>
              <a:t>Refleksion fører ikke automatisk til forbedret praksis fordi man risikerer at ”lukke sig om sig selv” og egentligt bare bekræfter eksisterende praksis.</a:t>
            </a:r>
          </a:p>
          <a:p>
            <a:endParaRPr lang="da-DK" sz="1600" dirty="0"/>
          </a:p>
          <a:p>
            <a:r>
              <a:rPr lang="da-DK" sz="1600" dirty="0"/>
              <a:t>Refleksion i PLF må derfor altid kombineres med forskning og data om elevernes læring og trivsel – både kvalitative og kvantitative. </a:t>
            </a:r>
          </a:p>
          <a:p>
            <a:endParaRPr lang="da-DK" sz="1600" dirty="0"/>
          </a:p>
          <a:p>
            <a:r>
              <a:rPr lang="da-DK" sz="1600" dirty="0"/>
              <a:t>I PLF skabes der </a:t>
            </a:r>
            <a:r>
              <a:rPr lang="da-DK" sz="1600" dirty="0">
                <a:highlight>
                  <a:srgbClr val="FFFF00"/>
                </a:highlight>
              </a:rPr>
              <a:t>tid til at skubbe refleksion ind mellem problem og løsning</a:t>
            </a:r>
            <a:r>
              <a:rPr lang="da-DK" sz="1600" dirty="0"/>
              <a:t>. Der arbejdes med forskellige r</a:t>
            </a:r>
            <a:r>
              <a:rPr lang="da-DK" sz="1600" dirty="0">
                <a:highlight>
                  <a:srgbClr val="FFFF00"/>
                </a:highlight>
              </a:rPr>
              <a:t>efleksionsværktøjer, indsamling af data, analysemodeller og strukturerede dialogformer der skal understøtte reflekterende dialoger. </a:t>
            </a:r>
          </a:p>
          <a:p>
            <a:endParaRPr lang="da-DK" sz="1600" dirty="0"/>
          </a:p>
          <a:p>
            <a:r>
              <a:rPr lang="da-DK" sz="1600" dirty="0"/>
              <a:t>Der har været stor enighed om, at det der har givet allermest mening i aktionsforløbene det har været at få anledning til og skabe plads for reflekterende didaktiske samtaler. </a:t>
            </a:r>
          </a:p>
        </p:txBody>
      </p:sp>
    </p:spTree>
    <p:extLst>
      <p:ext uri="{BB962C8B-B14F-4D97-AF65-F5344CB8AC3E}">
        <p14:creationId xmlns:p14="http://schemas.microsoft.com/office/powerpoint/2010/main" val="3497973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220ACAC-71FC-41E5-91A8-48787A1B80C8}"/>
              </a:ext>
            </a:extLst>
          </p:cNvPr>
          <p:cNvSpPr>
            <a:spLocks noGrp="1"/>
          </p:cNvSpPr>
          <p:nvPr>
            <p:ph type="title"/>
          </p:nvPr>
        </p:nvSpPr>
        <p:spPr/>
        <p:txBody>
          <a:bodyPr/>
          <a:lstStyle/>
          <a:p>
            <a:r>
              <a:rPr lang="da-DK" dirty="0" err="1"/>
              <a:t>Deprivatisering</a:t>
            </a:r>
            <a:r>
              <a:rPr lang="da-DK" dirty="0"/>
              <a:t> af praksis</a:t>
            </a:r>
          </a:p>
        </p:txBody>
      </p:sp>
      <p:pic>
        <p:nvPicPr>
          <p:cNvPr id="4" name="Pladsholder til indhold 3">
            <a:extLst>
              <a:ext uri="{FF2B5EF4-FFF2-40B4-BE49-F238E27FC236}">
                <a16:creationId xmlns:a16="http://schemas.microsoft.com/office/drawing/2014/main" xmlns="" id="{F279912E-2819-4F40-A249-7F8CAF133BB1}"/>
              </a:ext>
            </a:extLst>
          </p:cNvPr>
          <p:cNvPicPr>
            <a:picLocks noGrp="1" noChangeAspect="1"/>
          </p:cNvPicPr>
          <p:nvPr>
            <p:ph idx="1"/>
          </p:nvPr>
        </p:nvPicPr>
        <p:blipFill>
          <a:blip r:embed="rId2"/>
          <a:stretch>
            <a:fillRect/>
          </a:stretch>
        </p:blipFill>
        <p:spPr>
          <a:xfrm>
            <a:off x="10089170" y="5646164"/>
            <a:ext cx="1841152" cy="774259"/>
          </a:xfrm>
          <a:prstGeom prst="rect">
            <a:avLst/>
          </a:prstGeom>
        </p:spPr>
      </p:pic>
      <p:sp>
        <p:nvSpPr>
          <p:cNvPr id="3" name="Tekstfelt 2">
            <a:extLst>
              <a:ext uri="{FF2B5EF4-FFF2-40B4-BE49-F238E27FC236}">
                <a16:creationId xmlns:a16="http://schemas.microsoft.com/office/drawing/2014/main" xmlns="" id="{FF7E119F-ED09-4EDE-9C91-B199A6F5EF24}"/>
              </a:ext>
            </a:extLst>
          </p:cNvPr>
          <p:cNvSpPr txBox="1"/>
          <p:nvPr/>
        </p:nvSpPr>
        <p:spPr>
          <a:xfrm>
            <a:off x="1082180" y="2088859"/>
            <a:ext cx="8607104" cy="2862322"/>
          </a:xfrm>
          <a:prstGeom prst="rect">
            <a:avLst/>
          </a:prstGeom>
          <a:noFill/>
        </p:spPr>
        <p:txBody>
          <a:bodyPr wrap="square" rtlCol="0">
            <a:spAutoFit/>
          </a:bodyPr>
          <a:lstStyle/>
          <a:p>
            <a:r>
              <a:rPr lang="da-DK" dirty="0" err="1"/>
              <a:t>Deprivatisering</a:t>
            </a:r>
            <a:r>
              <a:rPr lang="da-DK" dirty="0"/>
              <a:t> af praksis handler om at </a:t>
            </a:r>
            <a:r>
              <a:rPr lang="da-DK" dirty="0">
                <a:highlight>
                  <a:srgbClr val="FFFF00"/>
                </a:highlight>
              </a:rPr>
              <a:t>dele, vise og være åbne om hinandens praksis</a:t>
            </a:r>
            <a:r>
              <a:rPr lang="da-DK" dirty="0"/>
              <a:t>. Selv når der er flere voksne i rummet kan praksis stadig opfattes som en mere eller mindre privat sag.</a:t>
            </a:r>
          </a:p>
          <a:p>
            <a:endParaRPr lang="da-DK" dirty="0"/>
          </a:p>
          <a:p>
            <a:r>
              <a:rPr lang="da-DK" dirty="0">
                <a:highlight>
                  <a:srgbClr val="FFFF00"/>
                </a:highlight>
              </a:rPr>
              <a:t>Lektionsstudier kan </a:t>
            </a:r>
            <a:r>
              <a:rPr lang="da-DK" dirty="0"/>
              <a:t>give mulighed for at </a:t>
            </a:r>
            <a:r>
              <a:rPr lang="da-DK" dirty="0" err="1"/>
              <a:t>vidensdele</a:t>
            </a:r>
            <a:r>
              <a:rPr lang="da-DK" dirty="0"/>
              <a:t> og skabe </a:t>
            </a:r>
            <a:r>
              <a:rPr lang="da-DK" dirty="0">
                <a:highlight>
                  <a:srgbClr val="FFFF00"/>
                </a:highlight>
              </a:rPr>
              <a:t>fælles ansvar </a:t>
            </a:r>
            <a:r>
              <a:rPr lang="da-DK" dirty="0"/>
              <a:t>– være fælles om at finde muligheder og forpligte sig på nye tiltag. </a:t>
            </a:r>
          </a:p>
          <a:p>
            <a:endParaRPr lang="da-DK" dirty="0"/>
          </a:p>
          <a:p>
            <a:r>
              <a:rPr lang="da-DK" dirty="0"/>
              <a:t>PLF er et ”</a:t>
            </a:r>
            <a:r>
              <a:rPr lang="da-DK" dirty="0">
                <a:highlight>
                  <a:srgbClr val="FFFF00"/>
                </a:highlight>
              </a:rPr>
              <a:t>praksislaboratorium</a:t>
            </a:r>
            <a:r>
              <a:rPr lang="da-DK" dirty="0"/>
              <a:t>” hvor initiativer og indsatser udvikles og afprøves i praksis, så man </a:t>
            </a:r>
            <a:r>
              <a:rPr lang="da-DK" dirty="0">
                <a:highlight>
                  <a:srgbClr val="FFFF00"/>
                </a:highlight>
              </a:rPr>
              <a:t>skaber fælles læring for såvel elever som lærere</a:t>
            </a:r>
            <a:r>
              <a:rPr lang="da-DK" dirty="0"/>
              <a:t>. </a:t>
            </a:r>
          </a:p>
          <a:p>
            <a:endParaRPr lang="da-DK" dirty="0"/>
          </a:p>
        </p:txBody>
      </p:sp>
    </p:spTree>
    <p:extLst>
      <p:ext uri="{BB962C8B-B14F-4D97-AF65-F5344CB8AC3E}">
        <p14:creationId xmlns:p14="http://schemas.microsoft.com/office/powerpoint/2010/main" val="1854086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220ACAC-71FC-41E5-91A8-48787A1B80C8}"/>
              </a:ext>
            </a:extLst>
          </p:cNvPr>
          <p:cNvSpPr>
            <a:spLocks noGrp="1"/>
          </p:cNvSpPr>
          <p:nvPr>
            <p:ph type="title"/>
          </p:nvPr>
        </p:nvSpPr>
        <p:spPr/>
        <p:txBody>
          <a:bodyPr/>
          <a:lstStyle/>
          <a:p>
            <a:r>
              <a:rPr lang="da-DK" dirty="0"/>
              <a:t>Samarbejde</a:t>
            </a:r>
          </a:p>
        </p:txBody>
      </p:sp>
      <p:pic>
        <p:nvPicPr>
          <p:cNvPr id="4" name="Pladsholder til indhold 3">
            <a:extLst>
              <a:ext uri="{FF2B5EF4-FFF2-40B4-BE49-F238E27FC236}">
                <a16:creationId xmlns:a16="http://schemas.microsoft.com/office/drawing/2014/main" xmlns="" id="{F279912E-2819-4F40-A249-7F8CAF133BB1}"/>
              </a:ext>
            </a:extLst>
          </p:cNvPr>
          <p:cNvPicPr>
            <a:picLocks noGrp="1" noChangeAspect="1"/>
          </p:cNvPicPr>
          <p:nvPr>
            <p:ph idx="1"/>
          </p:nvPr>
        </p:nvPicPr>
        <p:blipFill>
          <a:blip r:embed="rId2"/>
          <a:stretch>
            <a:fillRect/>
          </a:stretch>
        </p:blipFill>
        <p:spPr>
          <a:xfrm>
            <a:off x="10089170" y="5646164"/>
            <a:ext cx="1841152" cy="774259"/>
          </a:xfrm>
          <a:prstGeom prst="rect">
            <a:avLst/>
          </a:prstGeom>
        </p:spPr>
      </p:pic>
      <p:sp>
        <p:nvSpPr>
          <p:cNvPr id="3" name="Tekstfelt 2">
            <a:extLst>
              <a:ext uri="{FF2B5EF4-FFF2-40B4-BE49-F238E27FC236}">
                <a16:creationId xmlns:a16="http://schemas.microsoft.com/office/drawing/2014/main" xmlns="" id="{2591A969-4FB9-4692-A035-C13326720DF0}"/>
              </a:ext>
            </a:extLst>
          </p:cNvPr>
          <p:cNvSpPr txBox="1"/>
          <p:nvPr/>
        </p:nvSpPr>
        <p:spPr>
          <a:xfrm>
            <a:off x="947956" y="2046914"/>
            <a:ext cx="9141214" cy="1754326"/>
          </a:xfrm>
          <a:prstGeom prst="rect">
            <a:avLst/>
          </a:prstGeom>
          <a:noFill/>
        </p:spPr>
        <p:txBody>
          <a:bodyPr wrap="square" rtlCol="0">
            <a:spAutoFit/>
          </a:bodyPr>
          <a:lstStyle/>
          <a:p>
            <a:r>
              <a:rPr lang="da-DK" dirty="0"/>
              <a:t>PLF handler grundlæggende om udvikling af samarbejde. </a:t>
            </a:r>
          </a:p>
          <a:p>
            <a:endParaRPr lang="da-DK" dirty="0"/>
          </a:p>
          <a:p>
            <a:r>
              <a:rPr lang="da-DK" dirty="0">
                <a:highlight>
                  <a:srgbClr val="FFFF00"/>
                </a:highlight>
              </a:rPr>
              <a:t>Samarbejde handler ikke om at være enige – men i høj grad om at kunne tackle uenigheder.</a:t>
            </a:r>
          </a:p>
          <a:p>
            <a:endParaRPr lang="da-DK" dirty="0">
              <a:highlight>
                <a:srgbClr val="FFFF00"/>
              </a:highlight>
            </a:endParaRPr>
          </a:p>
          <a:p>
            <a:r>
              <a:rPr lang="da-DK" dirty="0">
                <a:highlight>
                  <a:srgbClr val="FFFF00"/>
                </a:highlight>
              </a:rPr>
              <a:t>Dette kræver tilli</a:t>
            </a:r>
            <a:r>
              <a:rPr lang="da-DK" dirty="0"/>
              <a:t>d, gode samarbejdsforhold og gode samarbejdskompetencer.  </a:t>
            </a:r>
          </a:p>
          <a:p>
            <a:endParaRPr lang="da-DK" dirty="0"/>
          </a:p>
        </p:txBody>
      </p:sp>
    </p:spTree>
    <p:extLst>
      <p:ext uri="{BB962C8B-B14F-4D97-AF65-F5344CB8AC3E}">
        <p14:creationId xmlns:p14="http://schemas.microsoft.com/office/powerpoint/2010/main" val="2904800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220ACAC-71FC-41E5-91A8-48787A1B80C8}"/>
              </a:ext>
            </a:extLst>
          </p:cNvPr>
          <p:cNvSpPr>
            <a:spLocks noGrp="1"/>
          </p:cNvSpPr>
          <p:nvPr>
            <p:ph type="title"/>
          </p:nvPr>
        </p:nvSpPr>
        <p:spPr/>
        <p:txBody>
          <a:bodyPr/>
          <a:lstStyle/>
          <a:p>
            <a:r>
              <a:rPr lang="da-DK" dirty="0"/>
              <a:t>PLF &gt;&lt; teamsamarbejde</a:t>
            </a:r>
          </a:p>
        </p:txBody>
      </p:sp>
      <p:pic>
        <p:nvPicPr>
          <p:cNvPr id="4" name="Pladsholder til indhold 3">
            <a:extLst>
              <a:ext uri="{FF2B5EF4-FFF2-40B4-BE49-F238E27FC236}">
                <a16:creationId xmlns:a16="http://schemas.microsoft.com/office/drawing/2014/main" xmlns="" id="{F279912E-2819-4F40-A249-7F8CAF133BB1}"/>
              </a:ext>
            </a:extLst>
          </p:cNvPr>
          <p:cNvPicPr>
            <a:picLocks noGrp="1" noChangeAspect="1"/>
          </p:cNvPicPr>
          <p:nvPr>
            <p:ph idx="1"/>
          </p:nvPr>
        </p:nvPicPr>
        <p:blipFill>
          <a:blip r:embed="rId2"/>
          <a:stretch>
            <a:fillRect/>
          </a:stretch>
        </p:blipFill>
        <p:spPr>
          <a:xfrm>
            <a:off x="10089170" y="5646164"/>
            <a:ext cx="1841152" cy="774259"/>
          </a:xfrm>
          <a:prstGeom prst="rect">
            <a:avLst/>
          </a:prstGeom>
        </p:spPr>
      </p:pic>
      <p:sp>
        <p:nvSpPr>
          <p:cNvPr id="3" name="Tekstfelt 2">
            <a:extLst>
              <a:ext uri="{FF2B5EF4-FFF2-40B4-BE49-F238E27FC236}">
                <a16:creationId xmlns:a16="http://schemas.microsoft.com/office/drawing/2014/main" xmlns="" id="{4BC3FB22-1707-487A-B875-0B148988E50B}"/>
              </a:ext>
            </a:extLst>
          </p:cNvPr>
          <p:cNvSpPr txBox="1"/>
          <p:nvPr/>
        </p:nvSpPr>
        <p:spPr>
          <a:xfrm>
            <a:off x="595618" y="4303552"/>
            <a:ext cx="9135611" cy="3917659"/>
          </a:xfrm>
          <a:prstGeom prst="rect">
            <a:avLst/>
          </a:prstGeom>
          <a:noFill/>
        </p:spPr>
        <p:txBody>
          <a:bodyPr wrap="square" rtlCol="0">
            <a:spAutoFit/>
          </a:bodyPr>
          <a:lstStyle/>
          <a:p>
            <a:endParaRPr lang="da-DK" dirty="0"/>
          </a:p>
        </p:txBody>
      </p:sp>
      <p:graphicFrame>
        <p:nvGraphicFramePr>
          <p:cNvPr id="6" name="Tabel 5">
            <a:extLst>
              <a:ext uri="{FF2B5EF4-FFF2-40B4-BE49-F238E27FC236}">
                <a16:creationId xmlns:a16="http://schemas.microsoft.com/office/drawing/2014/main" xmlns="" id="{AF9B8CD8-3072-4B63-8D16-010C81C8F7AF}"/>
              </a:ext>
            </a:extLst>
          </p:cNvPr>
          <p:cNvGraphicFramePr>
            <a:graphicFrameLocks noGrp="1"/>
          </p:cNvGraphicFramePr>
          <p:nvPr>
            <p:extLst>
              <p:ext uri="{D42A27DB-BD31-4B8C-83A1-F6EECF244321}">
                <p14:modId xmlns:p14="http://schemas.microsoft.com/office/powerpoint/2010/main" val="3850929046"/>
              </p:ext>
            </p:extLst>
          </p:nvPr>
        </p:nvGraphicFramePr>
        <p:xfrm>
          <a:off x="1904301" y="1904301"/>
          <a:ext cx="8019876" cy="3347205"/>
        </p:xfrm>
        <a:graphic>
          <a:graphicData uri="http://schemas.openxmlformats.org/drawingml/2006/table">
            <a:tbl>
              <a:tblPr firstRow="1" firstCol="1" bandRow="1"/>
              <a:tblGrid>
                <a:gridCol w="4009938">
                  <a:extLst>
                    <a:ext uri="{9D8B030D-6E8A-4147-A177-3AD203B41FA5}">
                      <a16:colId xmlns:a16="http://schemas.microsoft.com/office/drawing/2014/main" xmlns="" val="2030654005"/>
                    </a:ext>
                  </a:extLst>
                </a:gridCol>
                <a:gridCol w="4009938">
                  <a:extLst>
                    <a:ext uri="{9D8B030D-6E8A-4147-A177-3AD203B41FA5}">
                      <a16:colId xmlns:a16="http://schemas.microsoft.com/office/drawing/2014/main" xmlns="" val="1457463068"/>
                    </a:ext>
                  </a:extLst>
                </a:gridCol>
              </a:tblGrid>
              <a:tr h="355654">
                <a:tc>
                  <a:txBody>
                    <a:bodyPr/>
                    <a:lstStyle/>
                    <a:p>
                      <a:pPr>
                        <a:lnSpc>
                          <a:spcPct val="150000"/>
                        </a:lnSpc>
                        <a:spcAft>
                          <a:spcPts val="0"/>
                        </a:spcAft>
                      </a:pPr>
                      <a:r>
                        <a:rPr lang="da-DK" sz="1200" dirty="0">
                          <a:effectLst/>
                          <a:latin typeface="Times New Roman" panose="02020603050405020304" pitchFamily="18" charset="0"/>
                          <a:ea typeface="Calibri" panose="020F0502020204030204" pitchFamily="34" charset="0"/>
                          <a:cs typeface="Times New Roman" panose="02020603050405020304" pitchFamily="18" charset="0"/>
                        </a:rPr>
                        <a:t>Teamsamarbejde</a:t>
                      </a:r>
                      <a:endParaRPr lang="da-DK"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da-DK" sz="1200" dirty="0">
                          <a:effectLst/>
                          <a:latin typeface="Times New Roman" panose="02020603050405020304" pitchFamily="18" charset="0"/>
                          <a:ea typeface="Calibri" panose="020F0502020204030204" pitchFamily="34" charset="0"/>
                          <a:cs typeface="Times New Roman" panose="02020603050405020304" pitchFamily="18" charset="0"/>
                        </a:rPr>
                        <a:t>PLF</a:t>
                      </a:r>
                      <a:endParaRPr lang="da-DK"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61920307"/>
                  </a:ext>
                </a:extLst>
              </a:tr>
              <a:tr h="760081">
                <a:tc>
                  <a:txBody>
                    <a:bodyPr/>
                    <a:lstStyle/>
                    <a:p>
                      <a:pPr>
                        <a:lnSpc>
                          <a:spcPct val="150000"/>
                        </a:lnSpc>
                        <a:spcAft>
                          <a:spcPts val="0"/>
                        </a:spcAft>
                      </a:pPr>
                      <a:r>
                        <a:rPr lang="da-DK" sz="1200" dirty="0">
                          <a:effectLst/>
                          <a:latin typeface="Times New Roman" panose="02020603050405020304" pitchFamily="18" charset="0"/>
                          <a:ea typeface="Calibri" panose="020F0502020204030204" pitchFamily="34" charset="0"/>
                          <a:cs typeface="Times New Roman" panose="02020603050405020304" pitchFamily="18" charset="0"/>
                        </a:rPr>
                        <a:t>Samarbejder om større faglige projekter, ofte over en kortere periode.</a:t>
                      </a:r>
                      <a:endParaRPr lang="da-DK"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da-DK" sz="1200">
                          <a:effectLst/>
                          <a:latin typeface="Times New Roman" panose="02020603050405020304" pitchFamily="18" charset="0"/>
                          <a:ea typeface="Calibri" panose="020F0502020204030204" pitchFamily="34" charset="0"/>
                          <a:cs typeface="Times New Roman" panose="02020603050405020304" pitchFamily="18" charset="0"/>
                        </a:rPr>
                        <a:t>Samarbejder om elevernes læring og trivsel generelt set.</a:t>
                      </a:r>
                      <a:endParaRPr lang="da-DK"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83769290"/>
                  </a:ext>
                </a:extLst>
              </a:tr>
              <a:tr h="760081">
                <a:tc>
                  <a:txBody>
                    <a:bodyPr/>
                    <a:lstStyle/>
                    <a:p>
                      <a:pPr>
                        <a:lnSpc>
                          <a:spcPct val="150000"/>
                        </a:lnSpc>
                        <a:spcAft>
                          <a:spcPts val="0"/>
                        </a:spcAft>
                      </a:pPr>
                      <a:r>
                        <a:rPr lang="da-DK" sz="1200">
                          <a:effectLst/>
                          <a:latin typeface="Times New Roman" panose="02020603050405020304" pitchFamily="18" charset="0"/>
                          <a:ea typeface="Calibri" panose="020F0502020204030204" pitchFamily="34" charset="0"/>
                          <a:cs typeface="Times New Roman" panose="02020603050405020304" pitchFamily="18" charset="0"/>
                        </a:rPr>
                        <a:t>Arbejder sammen om, hvad eleverne skal lave, og hvad de skal lære.</a:t>
                      </a:r>
                      <a:endParaRPr lang="da-DK"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da-DK" sz="1200">
                          <a:effectLst/>
                          <a:latin typeface="Times New Roman" panose="02020603050405020304" pitchFamily="18" charset="0"/>
                          <a:ea typeface="Calibri" panose="020F0502020204030204" pitchFamily="34" charset="0"/>
                          <a:cs typeface="Times New Roman" panose="02020603050405020304" pitchFamily="18" charset="0"/>
                        </a:rPr>
                        <a:t>Arbejder sammen om, hvad eleverne skal lære, og hvad de professionelle skal lære.</a:t>
                      </a:r>
                      <a:endParaRPr lang="da-DK"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49891573"/>
                  </a:ext>
                </a:extLst>
              </a:tr>
              <a:tr h="760081">
                <a:tc>
                  <a:txBody>
                    <a:bodyPr/>
                    <a:lstStyle/>
                    <a:p>
                      <a:pPr>
                        <a:lnSpc>
                          <a:spcPct val="150000"/>
                        </a:lnSpc>
                        <a:spcAft>
                          <a:spcPts val="0"/>
                        </a:spcAft>
                      </a:pPr>
                      <a:r>
                        <a:rPr lang="da-DK" sz="1200">
                          <a:effectLst/>
                          <a:latin typeface="Times New Roman" panose="02020603050405020304" pitchFamily="18" charset="0"/>
                          <a:ea typeface="Calibri" panose="020F0502020204030204" pitchFamily="34" charset="0"/>
                          <a:cs typeface="Times New Roman" panose="02020603050405020304" pitchFamily="18" charset="0"/>
                        </a:rPr>
                        <a:t>Planlægger dele af undervisningen sammen.</a:t>
                      </a:r>
                      <a:endParaRPr lang="da-DK"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da-DK" sz="1200">
                          <a:effectLst/>
                          <a:latin typeface="Times New Roman" panose="02020603050405020304" pitchFamily="18" charset="0"/>
                          <a:ea typeface="Calibri" panose="020F0502020204030204" pitchFamily="34" charset="0"/>
                          <a:cs typeface="Times New Roman" panose="02020603050405020304" pitchFamily="18" charset="0"/>
                        </a:rPr>
                        <a:t>Planlægger og evaluerer undervisningen sammen ved brug af data.</a:t>
                      </a:r>
                      <a:endParaRPr lang="da-DK"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02470116"/>
                  </a:ext>
                </a:extLst>
              </a:tr>
              <a:tr h="355654">
                <a:tc>
                  <a:txBody>
                    <a:bodyPr/>
                    <a:lstStyle/>
                    <a:p>
                      <a:pPr>
                        <a:lnSpc>
                          <a:spcPct val="150000"/>
                        </a:lnSpc>
                        <a:spcAft>
                          <a:spcPts val="0"/>
                        </a:spcAft>
                      </a:pPr>
                      <a:r>
                        <a:rPr lang="da-DK" sz="1200">
                          <a:effectLst/>
                          <a:latin typeface="Times New Roman" panose="02020603050405020304" pitchFamily="18" charset="0"/>
                          <a:ea typeface="Calibri" panose="020F0502020204030204" pitchFamily="34" charset="0"/>
                          <a:cs typeface="Times New Roman" panose="02020603050405020304" pitchFamily="18" charset="0"/>
                        </a:rPr>
                        <a:t>Udvikling af den professionelle er en privat sag.</a:t>
                      </a:r>
                      <a:endParaRPr lang="da-DK"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da-DK" sz="1200">
                          <a:effectLst/>
                          <a:latin typeface="Times New Roman" panose="02020603050405020304" pitchFamily="18" charset="0"/>
                          <a:ea typeface="Calibri" panose="020F0502020204030204" pitchFamily="34" charset="0"/>
                          <a:cs typeface="Times New Roman" panose="02020603050405020304" pitchFamily="18" charset="0"/>
                        </a:rPr>
                        <a:t>Udvikling af den professionelle er en fælles sag.</a:t>
                      </a:r>
                      <a:endParaRPr lang="da-DK"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50255527"/>
                  </a:ext>
                </a:extLst>
              </a:tr>
              <a:tr h="355654">
                <a:tc>
                  <a:txBody>
                    <a:bodyPr/>
                    <a:lstStyle/>
                    <a:p>
                      <a:pPr>
                        <a:lnSpc>
                          <a:spcPct val="150000"/>
                        </a:lnSpc>
                        <a:spcAft>
                          <a:spcPts val="0"/>
                        </a:spcAft>
                      </a:pPr>
                      <a:r>
                        <a:rPr lang="da-DK" sz="1200">
                          <a:effectLst/>
                          <a:latin typeface="Times New Roman" panose="02020603050405020304" pitchFamily="18" charset="0"/>
                          <a:ea typeface="Calibri" panose="020F0502020204030204" pitchFamily="34" charset="0"/>
                          <a:cs typeface="Times New Roman" panose="02020603050405020304" pitchFamily="18" charset="0"/>
                        </a:rPr>
                        <a:t>Dine elever, dine resultater og dit ansvar.</a:t>
                      </a:r>
                      <a:endParaRPr lang="da-DK"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da-DK" sz="1200" dirty="0">
                          <a:effectLst/>
                          <a:latin typeface="Times New Roman" panose="02020603050405020304" pitchFamily="18" charset="0"/>
                          <a:ea typeface="Calibri" panose="020F0502020204030204" pitchFamily="34" charset="0"/>
                          <a:cs typeface="Times New Roman" panose="02020603050405020304" pitchFamily="18" charset="0"/>
                        </a:rPr>
                        <a:t>Vores elever, vores resultater og vores ansvar.</a:t>
                      </a:r>
                      <a:endParaRPr lang="da-DK"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64807818"/>
                  </a:ext>
                </a:extLst>
              </a:tr>
            </a:tbl>
          </a:graphicData>
        </a:graphic>
      </p:graphicFrame>
    </p:spTree>
    <p:extLst>
      <p:ext uri="{BB962C8B-B14F-4D97-AF65-F5344CB8AC3E}">
        <p14:creationId xmlns:p14="http://schemas.microsoft.com/office/powerpoint/2010/main" val="301611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220ACAC-71FC-41E5-91A8-48787A1B80C8}"/>
              </a:ext>
            </a:extLst>
          </p:cNvPr>
          <p:cNvSpPr>
            <a:spLocks noGrp="1"/>
          </p:cNvSpPr>
          <p:nvPr>
            <p:ph type="title"/>
          </p:nvPr>
        </p:nvSpPr>
        <p:spPr/>
        <p:txBody>
          <a:bodyPr>
            <a:normAutofit fontScale="90000"/>
          </a:bodyPr>
          <a:lstStyle/>
          <a:p>
            <a:r>
              <a:rPr lang="da-DK" dirty="0"/>
              <a:t>Det kan godt blive svært. </a:t>
            </a:r>
            <a:br>
              <a:rPr lang="da-DK" dirty="0"/>
            </a:br>
            <a:r>
              <a:rPr lang="da-DK" sz="3600" dirty="0"/>
              <a:t>Familiekultur, funktionalitetslogikken og de uskrevne regler</a:t>
            </a:r>
          </a:p>
        </p:txBody>
      </p:sp>
      <p:pic>
        <p:nvPicPr>
          <p:cNvPr id="4" name="Pladsholder til indhold 3">
            <a:extLst>
              <a:ext uri="{FF2B5EF4-FFF2-40B4-BE49-F238E27FC236}">
                <a16:creationId xmlns:a16="http://schemas.microsoft.com/office/drawing/2014/main" xmlns="" id="{F279912E-2819-4F40-A249-7F8CAF133BB1}"/>
              </a:ext>
            </a:extLst>
          </p:cNvPr>
          <p:cNvPicPr>
            <a:picLocks noGrp="1" noChangeAspect="1"/>
          </p:cNvPicPr>
          <p:nvPr>
            <p:ph idx="1"/>
          </p:nvPr>
        </p:nvPicPr>
        <p:blipFill>
          <a:blip r:embed="rId2"/>
          <a:stretch>
            <a:fillRect/>
          </a:stretch>
        </p:blipFill>
        <p:spPr>
          <a:xfrm>
            <a:off x="10089170" y="5646164"/>
            <a:ext cx="1841152" cy="774259"/>
          </a:xfrm>
          <a:prstGeom prst="rect">
            <a:avLst/>
          </a:prstGeom>
        </p:spPr>
      </p:pic>
      <p:sp>
        <p:nvSpPr>
          <p:cNvPr id="6" name="Tekstfelt 5">
            <a:extLst>
              <a:ext uri="{FF2B5EF4-FFF2-40B4-BE49-F238E27FC236}">
                <a16:creationId xmlns:a16="http://schemas.microsoft.com/office/drawing/2014/main" xmlns="" id="{A3AC7C14-B718-4596-B394-A88A1AEAF019}"/>
              </a:ext>
            </a:extLst>
          </p:cNvPr>
          <p:cNvSpPr txBox="1"/>
          <p:nvPr/>
        </p:nvSpPr>
        <p:spPr>
          <a:xfrm>
            <a:off x="809306" y="2231472"/>
            <a:ext cx="8976220" cy="2862322"/>
          </a:xfrm>
          <a:prstGeom prst="rect">
            <a:avLst/>
          </a:prstGeom>
          <a:noFill/>
        </p:spPr>
        <p:txBody>
          <a:bodyPr wrap="square" rtlCol="0">
            <a:spAutoFit/>
          </a:bodyPr>
          <a:lstStyle/>
          <a:p>
            <a:r>
              <a:rPr lang="da-DK" dirty="0"/>
              <a:t>Vores samarbejde er ofte mere eller mindre præget af uskrevne regler og kulturelle logikker der kan gøre udviklingsprocesser svære.</a:t>
            </a:r>
          </a:p>
          <a:p>
            <a:endParaRPr lang="da-DK" dirty="0"/>
          </a:p>
          <a:p>
            <a:r>
              <a:rPr lang="da-DK" dirty="0"/>
              <a:t>Et team har ofte et forståelig ønske </a:t>
            </a:r>
            <a:r>
              <a:rPr lang="da-DK" dirty="0">
                <a:highlight>
                  <a:srgbClr val="FFFF00"/>
                </a:highlight>
              </a:rPr>
              <a:t>om at have det rart sammen</a:t>
            </a:r>
            <a:r>
              <a:rPr lang="da-DK" dirty="0"/>
              <a:t> som bevirker, at man helst ikke vil tale om det der er svært eller er uenige om.</a:t>
            </a:r>
          </a:p>
          <a:p>
            <a:endParaRPr lang="da-DK" dirty="0">
              <a:highlight>
                <a:srgbClr val="FFFF00"/>
              </a:highlight>
            </a:endParaRPr>
          </a:p>
          <a:p>
            <a:r>
              <a:rPr lang="da-DK" dirty="0">
                <a:highlight>
                  <a:srgbClr val="FFFF00"/>
                </a:highlight>
              </a:rPr>
              <a:t>Teamets behov for at få ”tingene til at virke” </a:t>
            </a:r>
            <a:r>
              <a:rPr lang="da-DK" dirty="0"/>
              <a:t>og for at hverdagen i morgen også hænger sammen, kan skubbe udviklingen af skolens praksis i baggrunden. </a:t>
            </a:r>
          </a:p>
          <a:p>
            <a:endParaRPr lang="da-DK" dirty="0"/>
          </a:p>
          <a:p>
            <a:r>
              <a:rPr lang="da-DK" dirty="0"/>
              <a:t>Du gør det på din måde jeg gør det på min måde. Der er </a:t>
            </a:r>
            <a:r>
              <a:rPr lang="da-DK" dirty="0">
                <a:highlight>
                  <a:srgbClr val="FFFF00"/>
                </a:highlight>
              </a:rPr>
              <a:t>jo metodefrihed</a:t>
            </a:r>
            <a:r>
              <a:rPr lang="da-DK" dirty="0"/>
              <a:t>.</a:t>
            </a:r>
          </a:p>
        </p:txBody>
      </p:sp>
    </p:spTree>
    <p:extLst>
      <p:ext uri="{BB962C8B-B14F-4D97-AF65-F5344CB8AC3E}">
        <p14:creationId xmlns:p14="http://schemas.microsoft.com/office/powerpoint/2010/main" val="4184644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220ACAC-71FC-41E5-91A8-48787A1B80C8}"/>
              </a:ext>
            </a:extLst>
          </p:cNvPr>
          <p:cNvSpPr>
            <a:spLocks noGrp="1"/>
          </p:cNvSpPr>
          <p:nvPr>
            <p:ph type="title"/>
          </p:nvPr>
        </p:nvSpPr>
        <p:spPr/>
        <p:txBody>
          <a:bodyPr/>
          <a:lstStyle/>
          <a:p>
            <a:r>
              <a:rPr lang="da-DK" dirty="0"/>
              <a:t>Der er et par hellige køer vi skal turde tage fat på.</a:t>
            </a:r>
          </a:p>
        </p:txBody>
      </p:sp>
      <p:pic>
        <p:nvPicPr>
          <p:cNvPr id="4" name="Pladsholder til indhold 3">
            <a:extLst>
              <a:ext uri="{FF2B5EF4-FFF2-40B4-BE49-F238E27FC236}">
                <a16:creationId xmlns:a16="http://schemas.microsoft.com/office/drawing/2014/main" xmlns="" id="{F279912E-2819-4F40-A249-7F8CAF133BB1}"/>
              </a:ext>
            </a:extLst>
          </p:cNvPr>
          <p:cNvPicPr>
            <a:picLocks noGrp="1" noChangeAspect="1"/>
          </p:cNvPicPr>
          <p:nvPr>
            <p:ph idx="1"/>
          </p:nvPr>
        </p:nvPicPr>
        <p:blipFill>
          <a:blip r:embed="rId2"/>
          <a:stretch>
            <a:fillRect/>
          </a:stretch>
        </p:blipFill>
        <p:spPr>
          <a:xfrm>
            <a:off x="10089170" y="5646164"/>
            <a:ext cx="1841152" cy="774259"/>
          </a:xfrm>
          <a:prstGeom prst="rect">
            <a:avLst/>
          </a:prstGeom>
        </p:spPr>
      </p:pic>
      <p:pic>
        <p:nvPicPr>
          <p:cNvPr id="3" name="Billede 2">
            <a:extLst>
              <a:ext uri="{FF2B5EF4-FFF2-40B4-BE49-F238E27FC236}">
                <a16:creationId xmlns:a16="http://schemas.microsoft.com/office/drawing/2014/main" xmlns="" id="{48334993-548E-4C85-AF00-C1A0D70886BF}"/>
              </a:ext>
            </a:extLst>
          </p:cNvPr>
          <p:cNvPicPr>
            <a:picLocks noChangeAspect="1"/>
          </p:cNvPicPr>
          <p:nvPr/>
        </p:nvPicPr>
        <p:blipFill>
          <a:blip r:embed="rId3"/>
          <a:stretch>
            <a:fillRect/>
          </a:stretch>
        </p:blipFill>
        <p:spPr>
          <a:xfrm>
            <a:off x="7842200" y="1646646"/>
            <a:ext cx="3511600" cy="3578662"/>
          </a:xfrm>
          <a:prstGeom prst="rect">
            <a:avLst/>
          </a:prstGeom>
        </p:spPr>
      </p:pic>
      <p:sp>
        <p:nvSpPr>
          <p:cNvPr id="5" name="Tekstfelt 4">
            <a:extLst>
              <a:ext uri="{FF2B5EF4-FFF2-40B4-BE49-F238E27FC236}">
                <a16:creationId xmlns:a16="http://schemas.microsoft.com/office/drawing/2014/main" xmlns="" id="{24C05567-6B75-43D8-82ED-CBC7D6705E32}"/>
              </a:ext>
            </a:extLst>
          </p:cNvPr>
          <p:cNvSpPr txBox="1"/>
          <p:nvPr/>
        </p:nvSpPr>
        <p:spPr>
          <a:xfrm>
            <a:off x="838200" y="1988191"/>
            <a:ext cx="4613945" cy="3970318"/>
          </a:xfrm>
          <a:prstGeom prst="rect">
            <a:avLst/>
          </a:prstGeom>
          <a:noFill/>
        </p:spPr>
        <p:txBody>
          <a:bodyPr wrap="square" rtlCol="0">
            <a:spAutoFit/>
          </a:bodyPr>
          <a:lstStyle/>
          <a:p>
            <a:r>
              <a:rPr lang="da-DK" dirty="0"/>
              <a:t>Professionelle læringsfælleskaber er IKKE et opgør med metodefriheden – MEN en </a:t>
            </a:r>
            <a:r>
              <a:rPr lang="da-DK" dirty="0">
                <a:highlight>
                  <a:srgbClr val="FFFF00"/>
                </a:highlight>
              </a:rPr>
              <a:t>kvalificering og udvikling </a:t>
            </a:r>
            <a:r>
              <a:rPr lang="da-DK" dirty="0"/>
              <a:t>af det eksisterende teamsamarbejde. </a:t>
            </a:r>
          </a:p>
          <a:p>
            <a:endParaRPr lang="da-DK" dirty="0"/>
          </a:p>
          <a:p>
            <a:r>
              <a:rPr lang="da-DK" dirty="0">
                <a:highlight>
                  <a:srgbClr val="FFFF00"/>
                </a:highlight>
              </a:rPr>
              <a:t>Noget virker bedre end noget andet – og det skal vi turde udforske.</a:t>
            </a:r>
          </a:p>
          <a:p>
            <a:endParaRPr lang="da-DK" dirty="0">
              <a:highlight>
                <a:srgbClr val="FFFF00"/>
              </a:highlight>
            </a:endParaRPr>
          </a:p>
          <a:p>
            <a:r>
              <a:rPr lang="da-DK" dirty="0"/>
              <a:t>Vi skal turde gå ind i en fælles refleksion over det der ikke lige fungerede helt som håbet, tænkt eller ønsket og hvad der skal til for at få bedre undervisning i skolen.</a:t>
            </a:r>
          </a:p>
          <a:p>
            <a:endParaRPr lang="da-DK" dirty="0"/>
          </a:p>
          <a:p>
            <a:endParaRPr lang="da-DK" dirty="0"/>
          </a:p>
        </p:txBody>
      </p:sp>
    </p:spTree>
    <p:extLst>
      <p:ext uri="{BB962C8B-B14F-4D97-AF65-F5344CB8AC3E}">
        <p14:creationId xmlns:p14="http://schemas.microsoft.com/office/powerpoint/2010/main" val="848507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220ACAC-71FC-41E5-91A8-48787A1B80C8}"/>
              </a:ext>
            </a:extLst>
          </p:cNvPr>
          <p:cNvSpPr>
            <a:spLocks noGrp="1"/>
          </p:cNvSpPr>
          <p:nvPr>
            <p:ph type="title"/>
          </p:nvPr>
        </p:nvSpPr>
        <p:spPr>
          <a:xfrm>
            <a:off x="838200" y="365125"/>
            <a:ext cx="8825917" cy="1325563"/>
          </a:xfrm>
        </p:spPr>
        <p:txBody>
          <a:bodyPr/>
          <a:lstStyle/>
          <a:p>
            <a:r>
              <a:rPr lang="da-DK" dirty="0"/>
              <a:t>I pædagogikken findes det fremragende ikke.</a:t>
            </a:r>
          </a:p>
        </p:txBody>
      </p:sp>
      <p:pic>
        <p:nvPicPr>
          <p:cNvPr id="4" name="Pladsholder til indhold 3">
            <a:extLst>
              <a:ext uri="{FF2B5EF4-FFF2-40B4-BE49-F238E27FC236}">
                <a16:creationId xmlns:a16="http://schemas.microsoft.com/office/drawing/2014/main" xmlns="" id="{F279912E-2819-4F40-A249-7F8CAF133BB1}"/>
              </a:ext>
            </a:extLst>
          </p:cNvPr>
          <p:cNvPicPr>
            <a:picLocks noGrp="1" noChangeAspect="1"/>
          </p:cNvPicPr>
          <p:nvPr>
            <p:ph idx="1"/>
          </p:nvPr>
        </p:nvPicPr>
        <p:blipFill>
          <a:blip r:embed="rId2"/>
          <a:stretch>
            <a:fillRect/>
          </a:stretch>
        </p:blipFill>
        <p:spPr>
          <a:xfrm>
            <a:off x="10089170" y="5646164"/>
            <a:ext cx="1841152" cy="774259"/>
          </a:xfrm>
          <a:prstGeom prst="rect">
            <a:avLst/>
          </a:prstGeom>
        </p:spPr>
      </p:pic>
      <p:pic>
        <p:nvPicPr>
          <p:cNvPr id="3" name="Billede 2">
            <a:extLst>
              <a:ext uri="{FF2B5EF4-FFF2-40B4-BE49-F238E27FC236}">
                <a16:creationId xmlns:a16="http://schemas.microsoft.com/office/drawing/2014/main" xmlns="" id="{A2BC6CD6-A8D7-4F2E-B4E2-A65ECC08850E}"/>
              </a:ext>
            </a:extLst>
          </p:cNvPr>
          <p:cNvPicPr>
            <a:picLocks noChangeAspect="1"/>
          </p:cNvPicPr>
          <p:nvPr/>
        </p:nvPicPr>
        <p:blipFill>
          <a:blip r:embed="rId3"/>
          <a:stretch>
            <a:fillRect/>
          </a:stretch>
        </p:blipFill>
        <p:spPr>
          <a:xfrm>
            <a:off x="10089170" y="178711"/>
            <a:ext cx="1958146" cy="3144982"/>
          </a:xfrm>
          <a:prstGeom prst="rect">
            <a:avLst/>
          </a:prstGeom>
        </p:spPr>
      </p:pic>
      <p:sp>
        <p:nvSpPr>
          <p:cNvPr id="5" name="Tekstfelt 4">
            <a:extLst>
              <a:ext uri="{FF2B5EF4-FFF2-40B4-BE49-F238E27FC236}">
                <a16:creationId xmlns:a16="http://schemas.microsoft.com/office/drawing/2014/main" xmlns="" id="{4E7C3EB4-9399-44AB-B85F-C476EC0971AB}"/>
              </a:ext>
            </a:extLst>
          </p:cNvPr>
          <p:cNvSpPr txBox="1"/>
          <p:nvPr/>
        </p:nvSpPr>
        <p:spPr>
          <a:xfrm>
            <a:off x="838200" y="2558642"/>
            <a:ext cx="7987018" cy="4247317"/>
          </a:xfrm>
          <a:prstGeom prst="rect">
            <a:avLst/>
          </a:prstGeom>
          <a:noFill/>
        </p:spPr>
        <p:txBody>
          <a:bodyPr wrap="square" rtlCol="0">
            <a:spAutoFit/>
          </a:bodyPr>
          <a:lstStyle/>
          <a:p>
            <a:pPr lvl="0"/>
            <a:r>
              <a:rPr lang="da-DK" dirty="0"/>
              <a:t>”Det bedste, sublime eller fremragende er ikke pædagogisk interessante begreber.</a:t>
            </a:r>
          </a:p>
          <a:p>
            <a:pPr lvl="0"/>
            <a:r>
              <a:rPr lang="da-DK" dirty="0">
                <a:highlight>
                  <a:srgbClr val="FFFF00"/>
                </a:highlight>
              </a:rPr>
              <a:t>Det anderledes, skæve, forunderlige, uventede, betagende, paradoksale og angstprovokerende er langt tættere på pædagogikkens virkelighed. – fordi det gør indtryk og sætter aftryk.”</a:t>
            </a:r>
          </a:p>
          <a:p>
            <a:pPr lvl="0"/>
            <a:endParaRPr lang="da-DK" dirty="0"/>
          </a:p>
          <a:p>
            <a:pPr lvl="0"/>
            <a:r>
              <a:rPr lang="da-DK" dirty="0"/>
              <a:t>”Ingen har monopol på den gode undervisning. Den viser sig altid forskelligt, og derfor har vi svært ved at præcisere, hvad den er, og hvordan den ser ud.”</a:t>
            </a:r>
          </a:p>
          <a:p>
            <a:pPr lvl="0"/>
            <a:endParaRPr lang="da-DK" dirty="0"/>
          </a:p>
          <a:p>
            <a:pPr lvl="0"/>
            <a:r>
              <a:rPr lang="da-DK" dirty="0"/>
              <a:t>”Det gode kan antage mange former – det dårlige kan vi identificere entydigt.”</a:t>
            </a:r>
          </a:p>
          <a:p>
            <a:pPr lvl="0"/>
            <a:endParaRPr lang="da-DK" dirty="0">
              <a:highlight>
                <a:srgbClr val="FFFF00"/>
              </a:highlight>
            </a:endParaRPr>
          </a:p>
          <a:p>
            <a:r>
              <a:rPr lang="da-DK" dirty="0">
                <a:highlight>
                  <a:srgbClr val="FFFF00"/>
                </a:highlight>
              </a:rPr>
              <a:t>”Tavshed er ikke godt for skolen</a:t>
            </a:r>
            <a:r>
              <a:rPr lang="da-DK" dirty="0"/>
              <a:t>. Tabuer </a:t>
            </a:r>
            <a:r>
              <a:rPr lang="da-DK" dirty="0" err="1"/>
              <a:t>afprofessionaliserer</a:t>
            </a:r>
            <a:r>
              <a:rPr lang="da-DK" dirty="0"/>
              <a:t> lærerne og lederne. Professionalitet er jo ikke ensbetydende med at gøre alt rigtigt, men at </a:t>
            </a:r>
            <a:r>
              <a:rPr lang="da-DK" dirty="0">
                <a:highlight>
                  <a:srgbClr val="FFFF00"/>
                </a:highlight>
              </a:rPr>
              <a:t>tage  ansvar for det, som ikke fungerer og ikke kører rigtigt godt.”</a:t>
            </a:r>
          </a:p>
          <a:p>
            <a:pPr lvl="0"/>
            <a:endParaRPr lang="da-DK" dirty="0"/>
          </a:p>
          <a:p>
            <a:pPr lvl="0"/>
            <a:endParaRPr lang="da-DK" dirty="0"/>
          </a:p>
        </p:txBody>
      </p:sp>
    </p:spTree>
    <p:extLst>
      <p:ext uri="{BB962C8B-B14F-4D97-AF65-F5344CB8AC3E}">
        <p14:creationId xmlns:p14="http://schemas.microsoft.com/office/powerpoint/2010/main" val="1384530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xmlns="" id="{C6B2C3B7-C09C-45DD-A264-826A39713C94}"/>
              </a:ext>
            </a:extLst>
          </p:cNvPr>
          <p:cNvPicPr>
            <a:picLocks noChangeAspect="1"/>
          </p:cNvPicPr>
          <p:nvPr/>
        </p:nvPicPr>
        <p:blipFill>
          <a:blip r:embed="rId2"/>
          <a:stretch>
            <a:fillRect/>
          </a:stretch>
        </p:blipFill>
        <p:spPr>
          <a:xfrm>
            <a:off x="10031253" y="239148"/>
            <a:ext cx="1956986" cy="3145809"/>
          </a:xfrm>
          <a:prstGeom prst="rect">
            <a:avLst/>
          </a:prstGeom>
        </p:spPr>
      </p:pic>
      <p:sp>
        <p:nvSpPr>
          <p:cNvPr id="2" name="Titel 1">
            <a:extLst>
              <a:ext uri="{FF2B5EF4-FFF2-40B4-BE49-F238E27FC236}">
                <a16:creationId xmlns:a16="http://schemas.microsoft.com/office/drawing/2014/main" xmlns="" id="{4220ACAC-71FC-41E5-91A8-48787A1B80C8}"/>
              </a:ext>
            </a:extLst>
          </p:cNvPr>
          <p:cNvSpPr>
            <a:spLocks noGrp="1"/>
          </p:cNvSpPr>
          <p:nvPr>
            <p:ph type="title"/>
          </p:nvPr>
        </p:nvSpPr>
        <p:spPr>
          <a:xfrm>
            <a:off x="838200" y="365125"/>
            <a:ext cx="8792361" cy="1325563"/>
          </a:xfrm>
        </p:spPr>
        <p:txBody>
          <a:bodyPr/>
          <a:lstStyle/>
          <a:p>
            <a:r>
              <a:rPr lang="da-DK" dirty="0"/>
              <a:t>Professionel kapital</a:t>
            </a:r>
          </a:p>
        </p:txBody>
      </p:sp>
      <p:pic>
        <p:nvPicPr>
          <p:cNvPr id="4" name="Pladsholder til indhold 3">
            <a:extLst>
              <a:ext uri="{FF2B5EF4-FFF2-40B4-BE49-F238E27FC236}">
                <a16:creationId xmlns:a16="http://schemas.microsoft.com/office/drawing/2014/main" xmlns="" id="{F279912E-2819-4F40-A249-7F8CAF133BB1}"/>
              </a:ext>
            </a:extLst>
          </p:cNvPr>
          <p:cNvPicPr>
            <a:picLocks noGrp="1" noChangeAspect="1"/>
          </p:cNvPicPr>
          <p:nvPr>
            <p:ph idx="1"/>
          </p:nvPr>
        </p:nvPicPr>
        <p:blipFill>
          <a:blip r:embed="rId3"/>
          <a:stretch>
            <a:fillRect/>
          </a:stretch>
        </p:blipFill>
        <p:spPr>
          <a:xfrm>
            <a:off x="10089170" y="5646164"/>
            <a:ext cx="1841152" cy="774259"/>
          </a:xfrm>
          <a:prstGeom prst="rect">
            <a:avLst/>
          </a:prstGeom>
        </p:spPr>
      </p:pic>
      <p:sp>
        <p:nvSpPr>
          <p:cNvPr id="5" name="Tekstfelt 4">
            <a:extLst>
              <a:ext uri="{FF2B5EF4-FFF2-40B4-BE49-F238E27FC236}">
                <a16:creationId xmlns:a16="http://schemas.microsoft.com/office/drawing/2014/main" xmlns="" id="{85980381-382A-449D-B8F7-527F4957F336}"/>
              </a:ext>
            </a:extLst>
          </p:cNvPr>
          <p:cNvSpPr txBox="1"/>
          <p:nvPr/>
        </p:nvSpPr>
        <p:spPr>
          <a:xfrm>
            <a:off x="838200" y="1812053"/>
            <a:ext cx="7810850" cy="3970318"/>
          </a:xfrm>
          <a:prstGeom prst="rect">
            <a:avLst/>
          </a:prstGeom>
          <a:noFill/>
        </p:spPr>
        <p:txBody>
          <a:bodyPr wrap="square" rtlCol="0">
            <a:spAutoFit/>
          </a:bodyPr>
          <a:lstStyle/>
          <a:p>
            <a:pPr lvl="0"/>
            <a:r>
              <a:rPr lang="da-DK" dirty="0"/>
              <a:t>”Professionel kapital er udtryk for menneskelighed og beslutsomhed, og den udgør den afgørende, positive værdi, når det drejer sig om at udvikle den bedste undervisningspraksis. ”</a:t>
            </a:r>
          </a:p>
          <a:p>
            <a:pPr lvl="0"/>
            <a:endParaRPr lang="da-DK" dirty="0"/>
          </a:p>
          <a:p>
            <a:pPr lvl="0"/>
            <a:r>
              <a:rPr lang="da-DK" dirty="0"/>
              <a:t>”Kapitalen vokser, og det gør undervisningen også, når lærerne planlægger og vurderer deres undervisning sammen.”</a:t>
            </a:r>
          </a:p>
          <a:p>
            <a:pPr lvl="0"/>
            <a:endParaRPr lang="da-DK" dirty="0"/>
          </a:p>
          <a:p>
            <a:pPr lvl="0"/>
            <a:r>
              <a:rPr lang="da-DK" dirty="0"/>
              <a:t>”</a:t>
            </a:r>
            <a:r>
              <a:rPr lang="da-DK" dirty="0">
                <a:highlight>
                  <a:srgbClr val="FFFF00"/>
                </a:highlight>
              </a:rPr>
              <a:t>At lære er også at fremme frygten for ikke at slå til eller ikke kunne klare opgaven.”</a:t>
            </a:r>
          </a:p>
          <a:p>
            <a:pPr lvl="0"/>
            <a:endParaRPr lang="da-DK" dirty="0"/>
          </a:p>
          <a:p>
            <a:pPr lvl="0"/>
            <a:r>
              <a:rPr lang="da-DK" dirty="0"/>
              <a:t>”Elendig undervisning begynder med, at lærernes samarbejde og indbyrdes respekt går fløjten. Så kan det godt være, at den enkelte lærer er en dygtig lærer, men hvis hele skolens kultur er præget af dårlig stemning blandt lærerne, så nytter det ikke meget. Pissedårlig undervisning er et fælles ansvar.”</a:t>
            </a:r>
          </a:p>
        </p:txBody>
      </p:sp>
    </p:spTree>
    <p:extLst>
      <p:ext uri="{BB962C8B-B14F-4D97-AF65-F5344CB8AC3E}">
        <p14:creationId xmlns:p14="http://schemas.microsoft.com/office/powerpoint/2010/main" val="3392537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220ACAC-71FC-41E5-91A8-48787A1B80C8}"/>
              </a:ext>
            </a:extLst>
          </p:cNvPr>
          <p:cNvSpPr>
            <a:spLocks noGrp="1"/>
          </p:cNvSpPr>
          <p:nvPr>
            <p:ph type="title"/>
          </p:nvPr>
        </p:nvSpPr>
        <p:spPr/>
        <p:txBody>
          <a:bodyPr/>
          <a:lstStyle/>
          <a:p>
            <a:r>
              <a:rPr lang="da-DK" dirty="0"/>
              <a:t>Hvor kommer det fra – Hvad kommer det af?</a:t>
            </a:r>
          </a:p>
        </p:txBody>
      </p:sp>
      <p:pic>
        <p:nvPicPr>
          <p:cNvPr id="4" name="Pladsholder til indhold 3">
            <a:extLst>
              <a:ext uri="{FF2B5EF4-FFF2-40B4-BE49-F238E27FC236}">
                <a16:creationId xmlns:a16="http://schemas.microsoft.com/office/drawing/2014/main" xmlns="" id="{F279912E-2819-4F40-A249-7F8CAF133BB1}"/>
              </a:ext>
            </a:extLst>
          </p:cNvPr>
          <p:cNvPicPr>
            <a:picLocks noGrp="1" noChangeAspect="1"/>
          </p:cNvPicPr>
          <p:nvPr>
            <p:ph idx="1"/>
          </p:nvPr>
        </p:nvPicPr>
        <p:blipFill>
          <a:blip r:embed="rId2"/>
          <a:stretch>
            <a:fillRect/>
          </a:stretch>
        </p:blipFill>
        <p:spPr>
          <a:xfrm>
            <a:off x="10089170" y="5646164"/>
            <a:ext cx="1841152" cy="774259"/>
          </a:xfrm>
          <a:prstGeom prst="rect">
            <a:avLst/>
          </a:prstGeom>
        </p:spPr>
      </p:pic>
      <p:sp>
        <p:nvSpPr>
          <p:cNvPr id="5" name="Tekstfelt 4">
            <a:extLst>
              <a:ext uri="{FF2B5EF4-FFF2-40B4-BE49-F238E27FC236}">
                <a16:creationId xmlns:a16="http://schemas.microsoft.com/office/drawing/2014/main" xmlns="" id="{0D1554A4-7FD0-421D-BDE8-0D7813BFA4FE}"/>
              </a:ext>
            </a:extLst>
          </p:cNvPr>
          <p:cNvSpPr txBox="1"/>
          <p:nvPr/>
        </p:nvSpPr>
        <p:spPr>
          <a:xfrm>
            <a:off x="847288" y="2634143"/>
            <a:ext cx="8951053" cy="3970318"/>
          </a:xfrm>
          <a:prstGeom prst="rect">
            <a:avLst/>
          </a:prstGeom>
          <a:noFill/>
        </p:spPr>
        <p:txBody>
          <a:bodyPr wrap="square" rtlCol="0">
            <a:spAutoFit/>
          </a:bodyPr>
          <a:lstStyle/>
          <a:p>
            <a:r>
              <a:rPr lang="da-DK" dirty="0"/>
              <a:t>Justering af skolereformen- afkortning af skoledagen ved at reducere i den understøttende undervisning.</a:t>
            </a:r>
          </a:p>
          <a:p>
            <a:endParaRPr lang="da-DK" dirty="0"/>
          </a:p>
          <a:p>
            <a:r>
              <a:rPr lang="da-DK" dirty="0"/>
              <a:t>	0.-3. </a:t>
            </a:r>
            <a:r>
              <a:rPr lang="da-DK" dirty="0" err="1"/>
              <a:t>årg</a:t>
            </a:r>
            <a:r>
              <a:rPr lang="da-DK" dirty="0"/>
              <a:t> – afkortet med en time hhv. tirsdag og fredag. 1.uuv taget fra pædagogerne 	og en fra lærerne</a:t>
            </a:r>
          </a:p>
          <a:p>
            <a:r>
              <a:rPr lang="da-DK" dirty="0"/>
              <a:t>	4.-6. årg. – afkortet med en time om ugen taget fra pædagogernes </a:t>
            </a:r>
            <a:r>
              <a:rPr lang="da-DK" dirty="0" err="1"/>
              <a:t>uuv</a:t>
            </a:r>
            <a:r>
              <a:rPr lang="da-DK" dirty="0"/>
              <a:t>-timer</a:t>
            </a:r>
          </a:p>
          <a:p>
            <a:r>
              <a:rPr lang="da-DK" dirty="0"/>
              <a:t>	7. – 8. </a:t>
            </a:r>
            <a:r>
              <a:rPr lang="da-DK" dirty="0" err="1"/>
              <a:t>årg</a:t>
            </a:r>
            <a:r>
              <a:rPr lang="da-DK" dirty="0"/>
              <a:t> – afkortet med en time – taget af studietimerne</a:t>
            </a:r>
          </a:p>
          <a:p>
            <a:r>
              <a:rPr lang="da-DK" dirty="0"/>
              <a:t>	9. </a:t>
            </a:r>
            <a:r>
              <a:rPr lang="da-DK" dirty="0" err="1"/>
              <a:t>årg</a:t>
            </a:r>
            <a:r>
              <a:rPr lang="da-DK" dirty="0"/>
              <a:t> er ikke afkortet</a:t>
            </a:r>
          </a:p>
          <a:p>
            <a:endParaRPr lang="da-DK" dirty="0"/>
          </a:p>
          <a:p>
            <a:r>
              <a:rPr lang="da-DK" dirty="0"/>
              <a:t>Den tid skoledagen er afkortet med skal omlægges til timer med to voksne i klasserne.</a:t>
            </a:r>
          </a:p>
          <a:p>
            <a:r>
              <a:rPr lang="da-DK" dirty="0"/>
              <a:t>Det betyder, at pædagogerne har en læringsmiljøtime mere om ugen og at alle klasser har en time om ugen(gennemsnitligt hen over året) hvor der både er en vejleder og deres egen faglærer er tilstede.</a:t>
            </a:r>
          </a:p>
          <a:p>
            <a:endParaRPr lang="da-DK" dirty="0"/>
          </a:p>
        </p:txBody>
      </p:sp>
    </p:spTree>
    <p:extLst>
      <p:ext uri="{BB962C8B-B14F-4D97-AF65-F5344CB8AC3E}">
        <p14:creationId xmlns:p14="http://schemas.microsoft.com/office/powerpoint/2010/main" val="3975482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220ACAC-71FC-41E5-91A8-48787A1B80C8}"/>
              </a:ext>
            </a:extLst>
          </p:cNvPr>
          <p:cNvSpPr>
            <a:spLocks noGrp="1"/>
          </p:cNvSpPr>
          <p:nvPr>
            <p:ph type="title"/>
          </p:nvPr>
        </p:nvSpPr>
        <p:spPr/>
        <p:txBody>
          <a:bodyPr/>
          <a:lstStyle/>
          <a:p>
            <a:r>
              <a:rPr lang="da-DK" dirty="0"/>
              <a:t>Kultur spiser strategi til morgenmad</a:t>
            </a:r>
          </a:p>
        </p:txBody>
      </p:sp>
      <p:pic>
        <p:nvPicPr>
          <p:cNvPr id="4" name="Pladsholder til indhold 3">
            <a:extLst>
              <a:ext uri="{FF2B5EF4-FFF2-40B4-BE49-F238E27FC236}">
                <a16:creationId xmlns:a16="http://schemas.microsoft.com/office/drawing/2014/main" xmlns="" id="{F279912E-2819-4F40-A249-7F8CAF133BB1}"/>
              </a:ext>
            </a:extLst>
          </p:cNvPr>
          <p:cNvPicPr>
            <a:picLocks noGrp="1" noChangeAspect="1"/>
          </p:cNvPicPr>
          <p:nvPr>
            <p:ph idx="1"/>
          </p:nvPr>
        </p:nvPicPr>
        <p:blipFill>
          <a:blip r:embed="rId2"/>
          <a:stretch>
            <a:fillRect/>
          </a:stretch>
        </p:blipFill>
        <p:spPr>
          <a:xfrm>
            <a:off x="10089170" y="5646164"/>
            <a:ext cx="1841152" cy="774259"/>
          </a:xfrm>
          <a:prstGeom prst="rect">
            <a:avLst/>
          </a:prstGeom>
        </p:spPr>
      </p:pic>
      <p:pic>
        <p:nvPicPr>
          <p:cNvPr id="3" name="Billede 2">
            <a:extLst>
              <a:ext uri="{FF2B5EF4-FFF2-40B4-BE49-F238E27FC236}">
                <a16:creationId xmlns:a16="http://schemas.microsoft.com/office/drawing/2014/main" xmlns="" id="{5A748ADB-65F3-4DFB-A14E-6B4DFE8B29F5}"/>
              </a:ext>
            </a:extLst>
          </p:cNvPr>
          <p:cNvPicPr>
            <a:picLocks noChangeAspect="1"/>
          </p:cNvPicPr>
          <p:nvPr/>
        </p:nvPicPr>
        <p:blipFill>
          <a:blip r:embed="rId3"/>
          <a:stretch>
            <a:fillRect/>
          </a:stretch>
        </p:blipFill>
        <p:spPr>
          <a:xfrm>
            <a:off x="1275557" y="1989865"/>
            <a:ext cx="8181541" cy="4651651"/>
          </a:xfrm>
          <a:prstGeom prst="rect">
            <a:avLst/>
          </a:prstGeom>
        </p:spPr>
      </p:pic>
    </p:spTree>
    <p:extLst>
      <p:ext uri="{BB962C8B-B14F-4D97-AF65-F5344CB8AC3E}">
        <p14:creationId xmlns:p14="http://schemas.microsoft.com/office/powerpoint/2010/main" val="1933565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220ACAC-71FC-41E5-91A8-48787A1B80C8}"/>
              </a:ext>
            </a:extLst>
          </p:cNvPr>
          <p:cNvSpPr>
            <a:spLocks noGrp="1"/>
          </p:cNvSpPr>
          <p:nvPr>
            <p:ph type="title"/>
          </p:nvPr>
        </p:nvSpPr>
        <p:spPr/>
        <p:txBody>
          <a:bodyPr/>
          <a:lstStyle/>
          <a:p>
            <a:r>
              <a:rPr lang="da-DK" dirty="0"/>
              <a:t>Observationer / konkrete steder at starte /første skridt</a:t>
            </a:r>
          </a:p>
        </p:txBody>
      </p:sp>
      <p:pic>
        <p:nvPicPr>
          <p:cNvPr id="4" name="Pladsholder til indhold 3">
            <a:extLst>
              <a:ext uri="{FF2B5EF4-FFF2-40B4-BE49-F238E27FC236}">
                <a16:creationId xmlns:a16="http://schemas.microsoft.com/office/drawing/2014/main" xmlns="" id="{F279912E-2819-4F40-A249-7F8CAF133BB1}"/>
              </a:ext>
            </a:extLst>
          </p:cNvPr>
          <p:cNvPicPr>
            <a:picLocks noGrp="1" noChangeAspect="1"/>
          </p:cNvPicPr>
          <p:nvPr>
            <p:ph idx="1"/>
          </p:nvPr>
        </p:nvPicPr>
        <p:blipFill>
          <a:blip r:embed="rId2"/>
          <a:stretch>
            <a:fillRect/>
          </a:stretch>
        </p:blipFill>
        <p:spPr>
          <a:xfrm>
            <a:off x="10089170" y="5646164"/>
            <a:ext cx="1841152" cy="774259"/>
          </a:xfrm>
          <a:prstGeom prst="rect">
            <a:avLst/>
          </a:prstGeom>
        </p:spPr>
      </p:pic>
      <p:sp>
        <p:nvSpPr>
          <p:cNvPr id="3" name="Tekstfelt 2">
            <a:extLst>
              <a:ext uri="{FF2B5EF4-FFF2-40B4-BE49-F238E27FC236}">
                <a16:creationId xmlns:a16="http://schemas.microsoft.com/office/drawing/2014/main" xmlns="" id="{38F78DF9-97B1-45DD-8DE9-89D38E1C160F}"/>
              </a:ext>
            </a:extLst>
          </p:cNvPr>
          <p:cNvSpPr txBox="1"/>
          <p:nvPr/>
        </p:nvSpPr>
        <p:spPr>
          <a:xfrm>
            <a:off x="683491" y="2364509"/>
            <a:ext cx="9079345" cy="4524315"/>
          </a:xfrm>
          <a:prstGeom prst="rect">
            <a:avLst/>
          </a:prstGeom>
          <a:noFill/>
        </p:spPr>
        <p:txBody>
          <a:bodyPr wrap="square" rtlCol="0">
            <a:spAutoFit/>
          </a:bodyPr>
          <a:lstStyle/>
          <a:p>
            <a:pPr marL="285750" indent="-285750">
              <a:buFontTx/>
              <a:buChar char="-"/>
            </a:pPr>
            <a:r>
              <a:rPr lang="da-DK" dirty="0"/>
              <a:t>Gennemgå </a:t>
            </a:r>
            <a:r>
              <a:rPr lang="da-DK" dirty="0">
                <a:highlight>
                  <a:srgbClr val="FFFF00"/>
                </a:highlight>
              </a:rPr>
              <a:t>taksonomien f</a:t>
            </a:r>
            <a:r>
              <a:rPr lang="da-DK" dirty="0"/>
              <a:t>or udviklingen af PLF i teamet – hvor er vi lige nu</a:t>
            </a:r>
          </a:p>
          <a:p>
            <a:pPr marL="285750" indent="-285750">
              <a:buFontTx/>
              <a:buChar char="-"/>
            </a:pPr>
            <a:r>
              <a:rPr lang="da-DK" dirty="0"/>
              <a:t>Afdække ”rigets tilstand” i klasserne på en årgang og ud fra det vælge et fokuspunkt der kan observeres og udvikles gennem </a:t>
            </a:r>
            <a:r>
              <a:rPr lang="da-DK" dirty="0">
                <a:highlight>
                  <a:srgbClr val="FFFF00"/>
                </a:highlight>
              </a:rPr>
              <a:t>mikroobservationer </a:t>
            </a:r>
            <a:r>
              <a:rPr lang="da-DK" dirty="0"/>
              <a:t>og opfølgende evalueringer og nye handlinger. FX ”</a:t>
            </a:r>
            <a:r>
              <a:rPr lang="da-DK" dirty="0">
                <a:highlight>
                  <a:srgbClr val="FFFF00"/>
                </a:highlight>
              </a:rPr>
              <a:t>usynlige elever</a:t>
            </a:r>
            <a:r>
              <a:rPr lang="da-DK" dirty="0"/>
              <a:t>”</a:t>
            </a:r>
          </a:p>
          <a:p>
            <a:pPr marL="285750" indent="-285750">
              <a:buFontTx/>
              <a:buChar char="-"/>
            </a:pPr>
            <a:r>
              <a:rPr lang="da-DK" dirty="0"/>
              <a:t>Lektionsstudier </a:t>
            </a:r>
          </a:p>
          <a:p>
            <a:pPr marL="742950" lvl="1" indent="-285750">
              <a:buFontTx/>
              <a:buChar char="-"/>
            </a:pPr>
            <a:r>
              <a:rPr lang="da-DK" dirty="0"/>
              <a:t>hvad sker der i en time hvis læreren kun </a:t>
            </a:r>
            <a:r>
              <a:rPr lang="da-DK" dirty="0">
                <a:highlight>
                  <a:srgbClr val="FFFF00"/>
                </a:highlight>
              </a:rPr>
              <a:t>kan stille spørgsmål </a:t>
            </a:r>
            <a:r>
              <a:rPr lang="da-DK" dirty="0"/>
              <a:t>og ikke giver svar</a:t>
            </a:r>
          </a:p>
          <a:p>
            <a:pPr marL="742950" lvl="1" indent="-285750">
              <a:buFontTx/>
              <a:buChar char="-"/>
            </a:pPr>
            <a:r>
              <a:rPr lang="da-DK" dirty="0"/>
              <a:t>Hvad sker der hvis timen starter med et ”</a:t>
            </a:r>
            <a:r>
              <a:rPr lang="da-DK" dirty="0">
                <a:highlight>
                  <a:srgbClr val="FFFF00"/>
                </a:highlight>
              </a:rPr>
              <a:t>matadorresumé”</a:t>
            </a:r>
          </a:p>
          <a:p>
            <a:pPr marL="742950" lvl="1" indent="-285750">
              <a:buFontTx/>
              <a:buChar char="-"/>
            </a:pPr>
            <a:r>
              <a:rPr lang="da-DK" dirty="0"/>
              <a:t>Hvad sker der hvis pædagogen starter timen med at annoncere det </a:t>
            </a:r>
            <a:r>
              <a:rPr lang="da-DK" dirty="0">
                <a:highlight>
                  <a:srgbClr val="FFFF00"/>
                </a:highlight>
              </a:rPr>
              <a:t>sociale læringsmål </a:t>
            </a:r>
            <a:r>
              <a:rPr lang="da-DK" dirty="0"/>
              <a:t>for timen eller dagen.</a:t>
            </a:r>
          </a:p>
          <a:p>
            <a:pPr marL="285750" indent="-285750">
              <a:buFontTx/>
              <a:buChar char="-"/>
            </a:pPr>
            <a:r>
              <a:rPr lang="da-DK" dirty="0"/>
              <a:t>Observationer af hinanden med fælles fokus på fx:	</a:t>
            </a:r>
          </a:p>
          <a:p>
            <a:pPr marL="742950" lvl="1" indent="-285750">
              <a:buFontTx/>
              <a:buChar char="-"/>
            </a:pPr>
            <a:r>
              <a:rPr lang="da-DK" dirty="0">
                <a:highlight>
                  <a:srgbClr val="FFFF00"/>
                </a:highlight>
              </a:rPr>
              <a:t>Elevernes aktive deltagelse</a:t>
            </a:r>
          </a:p>
          <a:p>
            <a:pPr marL="1200150" lvl="2" indent="-285750">
              <a:buFontTx/>
              <a:buChar char="-"/>
            </a:pPr>
            <a:r>
              <a:rPr lang="da-DK" dirty="0">
                <a:highlight>
                  <a:srgbClr val="FFFF00"/>
                </a:highlight>
              </a:rPr>
              <a:t>Hvilken form for spørgsmål stiller underviseren</a:t>
            </a:r>
          </a:p>
          <a:p>
            <a:pPr marL="1200150" lvl="2" indent="-285750">
              <a:buFontTx/>
              <a:buChar char="-"/>
            </a:pPr>
            <a:r>
              <a:rPr lang="da-DK" dirty="0">
                <a:highlight>
                  <a:srgbClr val="FFFF00"/>
                </a:highlight>
              </a:rPr>
              <a:t>Hvor mange elever er aktivt deltagende</a:t>
            </a:r>
          </a:p>
          <a:p>
            <a:pPr marL="1200150" lvl="2" indent="-285750">
              <a:buFontTx/>
              <a:buChar char="-"/>
            </a:pPr>
            <a:r>
              <a:rPr lang="da-DK" dirty="0">
                <a:highlight>
                  <a:srgbClr val="FFFF00"/>
                </a:highlight>
              </a:rPr>
              <a:t>Hvor meget taletid har læreren /eleverne</a:t>
            </a:r>
          </a:p>
          <a:p>
            <a:pPr marL="1200150" lvl="2" indent="-285750">
              <a:buFontTx/>
              <a:buChar char="-"/>
            </a:pPr>
            <a:r>
              <a:rPr lang="da-DK" dirty="0">
                <a:highlight>
                  <a:srgbClr val="FFFF00"/>
                </a:highlight>
              </a:rPr>
              <a:t>Spiller du ”bordtennis eller basketball ” med dine elever</a:t>
            </a:r>
          </a:p>
          <a:p>
            <a:pPr marL="1200150" lvl="2" indent="-285750">
              <a:buFontTx/>
              <a:buChar char="-"/>
            </a:pPr>
            <a:r>
              <a:rPr lang="da-DK" dirty="0">
                <a:highlight>
                  <a:srgbClr val="FFFF00"/>
                </a:highlight>
              </a:rPr>
              <a:t>Hvor meget tænketid gives eleverne</a:t>
            </a:r>
          </a:p>
        </p:txBody>
      </p:sp>
    </p:spTree>
    <p:extLst>
      <p:ext uri="{BB962C8B-B14F-4D97-AF65-F5344CB8AC3E}">
        <p14:creationId xmlns:p14="http://schemas.microsoft.com/office/powerpoint/2010/main" val="1102653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4220ACAC-71FC-41E5-91A8-48787A1B80C8}"/>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altLang="da-DK" sz="3400" b="1" kern="1200">
                <a:solidFill>
                  <a:srgbClr val="FFFFFF"/>
                </a:solidFill>
                <a:latin typeface="+mj-lt"/>
                <a:ea typeface="+mj-ea"/>
                <a:cs typeface="+mj-cs"/>
              </a:rPr>
              <a:t>"I år 1492 opdagede </a:t>
            </a:r>
            <a:br>
              <a:rPr lang="en-US" altLang="da-DK" sz="3400" b="1" kern="1200">
                <a:solidFill>
                  <a:srgbClr val="FFFFFF"/>
                </a:solidFill>
                <a:latin typeface="+mj-lt"/>
                <a:ea typeface="+mj-ea"/>
                <a:cs typeface="+mj-cs"/>
              </a:rPr>
            </a:br>
            <a:r>
              <a:rPr lang="en-US" altLang="da-DK" sz="3400" b="1" kern="1200">
                <a:solidFill>
                  <a:srgbClr val="FFFFFF"/>
                </a:solidFill>
                <a:latin typeface="+mj-lt"/>
                <a:ea typeface="+mj-ea"/>
                <a:cs typeface="+mj-cs"/>
              </a:rPr>
              <a:t>de amerikanske indianere Columbus."</a:t>
            </a:r>
            <a:br>
              <a:rPr lang="en-US" altLang="da-DK" sz="3400" b="1" kern="1200">
                <a:solidFill>
                  <a:srgbClr val="FFFFFF"/>
                </a:solidFill>
                <a:latin typeface="+mj-lt"/>
                <a:ea typeface="+mj-ea"/>
                <a:cs typeface="+mj-cs"/>
              </a:rPr>
            </a:br>
            <a:endParaRPr lang="en-US" sz="3400" kern="1200">
              <a:solidFill>
                <a:srgbClr val="FFFFFF"/>
              </a:solidFill>
              <a:latin typeface="+mj-lt"/>
              <a:ea typeface="+mj-ea"/>
              <a:cs typeface="+mj-cs"/>
            </a:endParaRPr>
          </a:p>
        </p:txBody>
      </p:sp>
      <p:cxnSp>
        <p:nvCxnSpPr>
          <p:cNvPr id="12" name="Straight Connector 11">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Billede 4">
            <a:extLst>
              <a:ext uri="{FF2B5EF4-FFF2-40B4-BE49-F238E27FC236}">
                <a16:creationId xmlns:a16="http://schemas.microsoft.com/office/drawing/2014/main" xmlns="" id="{D79D6922-642C-4232-81D7-7CDC53BCCE7E}"/>
              </a:ext>
            </a:extLst>
          </p:cNvPr>
          <p:cNvPicPr>
            <a:picLocks noChangeAspect="1"/>
          </p:cNvPicPr>
          <p:nvPr/>
        </p:nvPicPr>
        <p:blipFill>
          <a:blip r:embed="rId2"/>
          <a:stretch>
            <a:fillRect/>
          </a:stretch>
        </p:blipFill>
        <p:spPr>
          <a:xfrm>
            <a:off x="6012192" y="1262861"/>
            <a:ext cx="4241211" cy="3898840"/>
          </a:xfrm>
          <a:prstGeom prst="rect">
            <a:avLst/>
          </a:prstGeom>
        </p:spPr>
      </p:pic>
      <p:pic>
        <p:nvPicPr>
          <p:cNvPr id="4" name="Pladsholder til indhold 3">
            <a:extLst>
              <a:ext uri="{FF2B5EF4-FFF2-40B4-BE49-F238E27FC236}">
                <a16:creationId xmlns:a16="http://schemas.microsoft.com/office/drawing/2014/main" xmlns="" id="{F279912E-2819-4F40-A249-7F8CAF133BB1}"/>
              </a:ext>
            </a:extLst>
          </p:cNvPr>
          <p:cNvPicPr>
            <a:picLocks noGrp="1" noChangeAspect="1"/>
          </p:cNvPicPr>
          <p:nvPr>
            <p:ph idx="1"/>
          </p:nvPr>
        </p:nvPicPr>
        <p:blipFill>
          <a:blip r:embed="rId3"/>
          <a:stretch>
            <a:fillRect/>
          </a:stretch>
        </p:blipFill>
        <p:spPr>
          <a:xfrm>
            <a:off x="10089170" y="5646164"/>
            <a:ext cx="1841152" cy="774259"/>
          </a:xfrm>
          <a:prstGeom prst="rect">
            <a:avLst/>
          </a:prstGeom>
        </p:spPr>
      </p:pic>
    </p:spTree>
    <p:extLst>
      <p:ext uri="{BB962C8B-B14F-4D97-AF65-F5344CB8AC3E}">
        <p14:creationId xmlns:p14="http://schemas.microsoft.com/office/powerpoint/2010/main" val="512530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220ACAC-71FC-41E5-91A8-48787A1B80C8}"/>
              </a:ext>
            </a:extLst>
          </p:cNvPr>
          <p:cNvSpPr>
            <a:spLocks noGrp="1"/>
          </p:cNvSpPr>
          <p:nvPr>
            <p:ph type="title"/>
          </p:nvPr>
        </p:nvSpPr>
        <p:spPr/>
        <p:txBody>
          <a:bodyPr/>
          <a:lstStyle/>
          <a:p>
            <a:r>
              <a:rPr lang="da-DK" dirty="0"/>
              <a:t>Tro på det </a:t>
            </a:r>
            <a:r>
              <a:rPr lang="da-DK" dirty="0">
                <a:sym typeface="Wingdings" panose="05000000000000000000" pitchFamily="2" charset="2"/>
              </a:rPr>
              <a:t></a:t>
            </a:r>
            <a:endParaRPr lang="da-DK" dirty="0"/>
          </a:p>
        </p:txBody>
      </p:sp>
      <p:pic>
        <p:nvPicPr>
          <p:cNvPr id="4" name="Pladsholder til indhold 3">
            <a:extLst>
              <a:ext uri="{FF2B5EF4-FFF2-40B4-BE49-F238E27FC236}">
                <a16:creationId xmlns:a16="http://schemas.microsoft.com/office/drawing/2014/main" xmlns="" id="{F279912E-2819-4F40-A249-7F8CAF133BB1}"/>
              </a:ext>
            </a:extLst>
          </p:cNvPr>
          <p:cNvPicPr>
            <a:picLocks noGrp="1" noChangeAspect="1"/>
          </p:cNvPicPr>
          <p:nvPr>
            <p:ph idx="1"/>
          </p:nvPr>
        </p:nvPicPr>
        <p:blipFill>
          <a:blip r:embed="rId2"/>
          <a:stretch>
            <a:fillRect/>
          </a:stretch>
        </p:blipFill>
        <p:spPr>
          <a:xfrm>
            <a:off x="10089170" y="5646164"/>
            <a:ext cx="1841152" cy="774259"/>
          </a:xfrm>
          <a:prstGeom prst="rect">
            <a:avLst/>
          </a:prstGeom>
        </p:spPr>
      </p:pic>
      <p:pic>
        <p:nvPicPr>
          <p:cNvPr id="3" name="Billede 2">
            <a:extLst>
              <a:ext uri="{FF2B5EF4-FFF2-40B4-BE49-F238E27FC236}">
                <a16:creationId xmlns:a16="http://schemas.microsoft.com/office/drawing/2014/main" xmlns="" id="{47FE527D-B0EA-4D5E-98CD-89AE7901A48F}"/>
              </a:ext>
            </a:extLst>
          </p:cNvPr>
          <p:cNvPicPr>
            <a:picLocks noChangeAspect="1"/>
          </p:cNvPicPr>
          <p:nvPr/>
        </p:nvPicPr>
        <p:blipFill>
          <a:blip r:embed="rId3"/>
          <a:stretch>
            <a:fillRect/>
          </a:stretch>
        </p:blipFill>
        <p:spPr>
          <a:xfrm>
            <a:off x="3663485" y="1803978"/>
            <a:ext cx="4865030" cy="5054022"/>
          </a:xfrm>
          <a:prstGeom prst="rect">
            <a:avLst/>
          </a:prstGeom>
        </p:spPr>
      </p:pic>
    </p:spTree>
    <p:extLst>
      <p:ext uri="{BB962C8B-B14F-4D97-AF65-F5344CB8AC3E}">
        <p14:creationId xmlns:p14="http://schemas.microsoft.com/office/powerpoint/2010/main" val="1143079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220ACAC-71FC-41E5-91A8-48787A1B80C8}"/>
              </a:ext>
            </a:extLst>
          </p:cNvPr>
          <p:cNvSpPr>
            <a:spLocks noGrp="1"/>
          </p:cNvSpPr>
          <p:nvPr>
            <p:ph type="title"/>
          </p:nvPr>
        </p:nvSpPr>
        <p:spPr/>
        <p:txBody>
          <a:bodyPr/>
          <a:lstStyle/>
          <a:p>
            <a:endParaRPr lang="da-DK"/>
          </a:p>
        </p:txBody>
      </p:sp>
      <p:pic>
        <p:nvPicPr>
          <p:cNvPr id="4" name="Pladsholder til indhold 3">
            <a:extLst>
              <a:ext uri="{FF2B5EF4-FFF2-40B4-BE49-F238E27FC236}">
                <a16:creationId xmlns:a16="http://schemas.microsoft.com/office/drawing/2014/main" xmlns="" id="{F279912E-2819-4F40-A249-7F8CAF133BB1}"/>
              </a:ext>
            </a:extLst>
          </p:cNvPr>
          <p:cNvPicPr>
            <a:picLocks noGrp="1" noChangeAspect="1"/>
          </p:cNvPicPr>
          <p:nvPr>
            <p:ph idx="1"/>
          </p:nvPr>
        </p:nvPicPr>
        <p:blipFill>
          <a:blip r:embed="rId2"/>
          <a:stretch>
            <a:fillRect/>
          </a:stretch>
        </p:blipFill>
        <p:spPr>
          <a:xfrm>
            <a:off x="10089170" y="5646164"/>
            <a:ext cx="1841152" cy="774259"/>
          </a:xfrm>
          <a:prstGeom prst="rect">
            <a:avLst/>
          </a:prstGeom>
        </p:spPr>
      </p:pic>
    </p:spTree>
    <p:extLst>
      <p:ext uri="{BB962C8B-B14F-4D97-AF65-F5344CB8AC3E}">
        <p14:creationId xmlns:p14="http://schemas.microsoft.com/office/powerpoint/2010/main" val="15747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220ACAC-71FC-41E5-91A8-48787A1B80C8}"/>
              </a:ext>
            </a:extLst>
          </p:cNvPr>
          <p:cNvSpPr>
            <a:spLocks noGrp="1"/>
          </p:cNvSpPr>
          <p:nvPr>
            <p:ph type="title"/>
          </p:nvPr>
        </p:nvSpPr>
        <p:spPr/>
        <p:txBody>
          <a:bodyPr/>
          <a:lstStyle/>
          <a:p>
            <a:r>
              <a:rPr lang="da-DK" dirty="0"/>
              <a:t>Vejledere som ekstra faglærere</a:t>
            </a:r>
          </a:p>
        </p:txBody>
      </p:sp>
      <p:pic>
        <p:nvPicPr>
          <p:cNvPr id="4" name="Pladsholder til indhold 3">
            <a:extLst>
              <a:ext uri="{FF2B5EF4-FFF2-40B4-BE49-F238E27FC236}">
                <a16:creationId xmlns:a16="http://schemas.microsoft.com/office/drawing/2014/main" xmlns="" id="{F279912E-2819-4F40-A249-7F8CAF133BB1}"/>
              </a:ext>
            </a:extLst>
          </p:cNvPr>
          <p:cNvPicPr>
            <a:picLocks noGrp="1" noChangeAspect="1"/>
          </p:cNvPicPr>
          <p:nvPr>
            <p:ph idx="1"/>
          </p:nvPr>
        </p:nvPicPr>
        <p:blipFill>
          <a:blip r:embed="rId2"/>
          <a:stretch>
            <a:fillRect/>
          </a:stretch>
        </p:blipFill>
        <p:spPr>
          <a:xfrm>
            <a:off x="10089170" y="5646164"/>
            <a:ext cx="1841152" cy="774259"/>
          </a:xfrm>
          <a:prstGeom prst="rect">
            <a:avLst/>
          </a:prstGeom>
        </p:spPr>
      </p:pic>
      <p:sp>
        <p:nvSpPr>
          <p:cNvPr id="5" name="Tekstfelt 4">
            <a:extLst>
              <a:ext uri="{FF2B5EF4-FFF2-40B4-BE49-F238E27FC236}">
                <a16:creationId xmlns:a16="http://schemas.microsoft.com/office/drawing/2014/main" xmlns="" id="{32E1CE0B-78F8-4992-8F7A-D8554622652D}"/>
              </a:ext>
            </a:extLst>
          </p:cNvPr>
          <p:cNvSpPr txBox="1"/>
          <p:nvPr/>
        </p:nvSpPr>
        <p:spPr>
          <a:xfrm>
            <a:off x="570451" y="1979802"/>
            <a:ext cx="8967832" cy="4247317"/>
          </a:xfrm>
          <a:prstGeom prst="rect">
            <a:avLst/>
          </a:prstGeom>
          <a:noFill/>
        </p:spPr>
        <p:txBody>
          <a:bodyPr wrap="square" rtlCol="0">
            <a:spAutoFit/>
          </a:bodyPr>
          <a:lstStyle/>
          <a:p>
            <a:r>
              <a:rPr lang="da-DK" dirty="0"/>
              <a:t>Vi har valgt at det er vejledere der bliver den ekstra voksne i klasserne. DVS at hver årgang får tilknyttet to vejledere. Det gør de:</a:t>
            </a:r>
          </a:p>
          <a:p>
            <a:endParaRPr lang="da-DK" dirty="0"/>
          </a:p>
          <a:p>
            <a:r>
              <a:rPr lang="da-DK" dirty="0"/>
              <a:t>	- for at muliggøre at det er en </a:t>
            </a:r>
            <a:r>
              <a:rPr lang="da-DK" dirty="0">
                <a:highlight>
                  <a:srgbClr val="FFFF00"/>
                </a:highlight>
              </a:rPr>
              <a:t>ekstra faglærer </a:t>
            </a:r>
            <a:r>
              <a:rPr lang="da-DK" dirty="0"/>
              <a:t>der kan være tilstede i timerne</a:t>
            </a:r>
          </a:p>
          <a:p>
            <a:r>
              <a:rPr lang="da-DK" dirty="0"/>
              <a:t>	- for at styrke og udvikle det </a:t>
            </a:r>
            <a:r>
              <a:rPr lang="da-DK" dirty="0">
                <a:highlight>
                  <a:srgbClr val="FFFF00"/>
                </a:highlight>
              </a:rPr>
              <a:t>faglige samarbejde </a:t>
            </a:r>
            <a:r>
              <a:rPr lang="da-DK" dirty="0"/>
              <a:t>på årgangene</a:t>
            </a:r>
          </a:p>
          <a:p>
            <a:r>
              <a:rPr lang="da-DK" dirty="0"/>
              <a:t>	- For at bygge videre på a</a:t>
            </a:r>
            <a:r>
              <a:rPr lang="da-DK" dirty="0">
                <a:highlight>
                  <a:srgbClr val="FFFF00"/>
                </a:highlight>
              </a:rPr>
              <a:t>ktionslæringsforløbene</a:t>
            </a:r>
            <a:r>
              <a:rPr lang="da-DK" dirty="0"/>
              <a:t> – ikke mindst de </a:t>
            </a:r>
            <a:r>
              <a:rPr lang="da-DK" dirty="0">
                <a:highlight>
                  <a:srgbClr val="FFFF00"/>
                </a:highlight>
              </a:rPr>
              <a:t>reflekterende </a:t>
            </a:r>
            <a:r>
              <a:rPr lang="da-DK" dirty="0"/>
              <a:t>	</a:t>
            </a:r>
            <a:r>
              <a:rPr lang="da-DK" dirty="0">
                <a:highlight>
                  <a:srgbClr val="FFFF00"/>
                </a:highlight>
              </a:rPr>
              <a:t>samtaler</a:t>
            </a:r>
          </a:p>
          <a:p>
            <a:endParaRPr lang="da-DK" dirty="0"/>
          </a:p>
          <a:p>
            <a:endParaRPr lang="da-DK" dirty="0"/>
          </a:p>
          <a:p>
            <a:r>
              <a:rPr lang="da-DK" dirty="0"/>
              <a:t>Ingen regler uden undtagelser.</a:t>
            </a:r>
          </a:p>
          <a:p>
            <a:endParaRPr lang="da-DK" dirty="0"/>
          </a:p>
          <a:p>
            <a:r>
              <a:rPr lang="da-DK" dirty="0"/>
              <a:t>0. </a:t>
            </a:r>
            <a:r>
              <a:rPr lang="da-DK" dirty="0" err="1"/>
              <a:t>årg</a:t>
            </a:r>
            <a:r>
              <a:rPr lang="da-DK" dirty="0"/>
              <a:t> får tilknyttet en AKT-vejleder som følger med årgangen op på 1. </a:t>
            </a:r>
            <a:r>
              <a:rPr lang="da-DK" dirty="0" err="1"/>
              <a:t>årg</a:t>
            </a:r>
            <a:r>
              <a:rPr lang="da-DK" dirty="0"/>
              <a:t> næste år.</a:t>
            </a:r>
          </a:p>
          <a:p>
            <a:r>
              <a:rPr lang="da-DK" dirty="0"/>
              <a:t>1. </a:t>
            </a:r>
            <a:r>
              <a:rPr lang="da-DK" dirty="0" err="1"/>
              <a:t>Årg</a:t>
            </a:r>
            <a:r>
              <a:rPr lang="da-DK" dirty="0"/>
              <a:t> får tilknyttet hhv. en AKT og en dysleksivejleder. </a:t>
            </a:r>
          </a:p>
          <a:p>
            <a:r>
              <a:rPr lang="da-DK" dirty="0"/>
              <a:t>9. </a:t>
            </a:r>
            <a:r>
              <a:rPr lang="da-DK" dirty="0" err="1"/>
              <a:t>årg</a:t>
            </a:r>
            <a:r>
              <a:rPr lang="da-DK" dirty="0"/>
              <a:t> er noget for sig selv – og kommer til at arbejde med udviklingen af deres undervisning og samarbejde på en anden måde.</a:t>
            </a:r>
          </a:p>
        </p:txBody>
      </p:sp>
    </p:spTree>
    <p:extLst>
      <p:ext uri="{BB962C8B-B14F-4D97-AF65-F5344CB8AC3E}">
        <p14:creationId xmlns:p14="http://schemas.microsoft.com/office/powerpoint/2010/main" val="844920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220ACAC-71FC-41E5-91A8-48787A1B80C8}"/>
              </a:ext>
            </a:extLst>
          </p:cNvPr>
          <p:cNvSpPr>
            <a:spLocks noGrp="1"/>
          </p:cNvSpPr>
          <p:nvPr>
            <p:ph type="title"/>
          </p:nvPr>
        </p:nvSpPr>
        <p:spPr/>
        <p:txBody>
          <a:bodyPr/>
          <a:lstStyle/>
          <a:p>
            <a:r>
              <a:rPr lang="da-DK" dirty="0"/>
              <a:t>Vejledernes opgave</a:t>
            </a:r>
          </a:p>
        </p:txBody>
      </p:sp>
      <p:pic>
        <p:nvPicPr>
          <p:cNvPr id="4" name="Pladsholder til indhold 3">
            <a:extLst>
              <a:ext uri="{FF2B5EF4-FFF2-40B4-BE49-F238E27FC236}">
                <a16:creationId xmlns:a16="http://schemas.microsoft.com/office/drawing/2014/main" xmlns="" id="{F279912E-2819-4F40-A249-7F8CAF133BB1}"/>
              </a:ext>
            </a:extLst>
          </p:cNvPr>
          <p:cNvPicPr>
            <a:picLocks noGrp="1" noChangeAspect="1"/>
          </p:cNvPicPr>
          <p:nvPr>
            <p:ph idx="1"/>
          </p:nvPr>
        </p:nvPicPr>
        <p:blipFill>
          <a:blip r:embed="rId2"/>
          <a:stretch>
            <a:fillRect/>
          </a:stretch>
        </p:blipFill>
        <p:spPr>
          <a:xfrm>
            <a:off x="10089170" y="5646164"/>
            <a:ext cx="1841152" cy="774259"/>
          </a:xfrm>
          <a:prstGeom prst="rect">
            <a:avLst/>
          </a:prstGeom>
        </p:spPr>
      </p:pic>
      <p:sp>
        <p:nvSpPr>
          <p:cNvPr id="3" name="Tekstfelt 2">
            <a:extLst>
              <a:ext uri="{FF2B5EF4-FFF2-40B4-BE49-F238E27FC236}">
                <a16:creationId xmlns:a16="http://schemas.microsoft.com/office/drawing/2014/main" xmlns="" id="{706A7B82-7228-49D5-8558-641E644A9EC5}"/>
              </a:ext>
            </a:extLst>
          </p:cNvPr>
          <p:cNvSpPr txBox="1"/>
          <p:nvPr/>
        </p:nvSpPr>
        <p:spPr>
          <a:xfrm>
            <a:off x="838200" y="2097248"/>
            <a:ext cx="8775583" cy="2585323"/>
          </a:xfrm>
          <a:prstGeom prst="rect">
            <a:avLst/>
          </a:prstGeom>
          <a:noFill/>
        </p:spPr>
        <p:txBody>
          <a:bodyPr wrap="square" rtlCol="0">
            <a:spAutoFit/>
          </a:bodyPr>
          <a:lstStyle/>
          <a:p>
            <a:pPr marL="285750" indent="-285750">
              <a:buFontTx/>
              <a:buChar char="-"/>
            </a:pPr>
            <a:r>
              <a:rPr lang="da-DK" dirty="0"/>
              <a:t>Deltage i undervisningen som den ekstra faglærer.</a:t>
            </a:r>
          </a:p>
          <a:p>
            <a:pPr marL="285750" indent="-285750">
              <a:buFontTx/>
              <a:buChar char="-"/>
            </a:pPr>
            <a:r>
              <a:rPr lang="da-DK" dirty="0"/>
              <a:t>Deltage i fælles planlægning og evaluering af undervisning</a:t>
            </a:r>
          </a:p>
          <a:p>
            <a:pPr marL="285750" indent="-285750">
              <a:buFontTx/>
              <a:buChar char="-"/>
            </a:pPr>
            <a:r>
              <a:rPr lang="da-DK" dirty="0"/>
              <a:t>Facilitere refleksive samtaler og PLF metoder og værktøjer.</a:t>
            </a:r>
          </a:p>
          <a:p>
            <a:pPr marL="285750" indent="-285750">
              <a:buFontTx/>
              <a:buChar char="-"/>
            </a:pPr>
            <a:r>
              <a:rPr lang="da-DK" dirty="0"/>
              <a:t>Deltage i drøftelserne omkring hvordan årgangens støtteressourcer bedst bringes i spil.</a:t>
            </a:r>
          </a:p>
          <a:p>
            <a:pPr marL="285750" indent="-285750">
              <a:buFontTx/>
              <a:buChar char="-"/>
            </a:pPr>
            <a:r>
              <a:rPr lang="da-DK" dirty="0"/>
              <a:t>Deltage i drøftelserne om hvordan læringsmiljøtimerne bruges til at støtte op om de aftalte indsatser. </a:t>
            </a:r>
          </a:p>
          <a:p>
            <a:pPr marL="285750" indent="-285750">
              <a:buFontTx/>
              <a:buChar char="-"/>
            </a:pPr>
            <a:r>
              <a:rPr lang="da-DK" dirty="0"/>
              <a:t>Deltage i vejledergruppens sparring med hinanden og med ledelsen.</a:t>
            </a:r>
          </a:p>
          <a:p>
            <a:pPr marL="285750" indent="-285750">
              <a:buFontTx/>
              <a:buChar char="-"/>
            </a:pPr>
            <a:r>
              <a:rPr lang="da-DK" dirty="0"/>
              <a:t>Facilitere årgangskonferencer med årgangsteamet (fagteam) og ledelsen. </a:t>
            </a:r>
          </a:p>
          <a:p>
            <a:endParaRPr lang="da-DK" dirty="0"/>
          </a:p>
        </p:txBody>
      </p:sp>
    </p:spTree>
    <p:extLst>
      <p:ext uri="{BB962C8B-B14F-4D97-AF65-F5344CB8AC3E}">
        <p14:creationId xmlns:p14="http://schemas.microsoft.com/office/powerpoint/2010/main" val="4063451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220ACAC-71FC-41E5-91A8-48787A1B80C8}"/>
              </a:ext>
            </a:extLst>
          </p:cNvPr>
          <p:cNvSpPr>
            <a:spLocks noGrp="1"/>
          </p:cNvSpPr>
          <p:nvPr>
            <p:ph type="title"/>
          </p:nvPr>
        </p:nvSpPr>
        <p:spPr>
          <a:xfrm>
            <a:off x="838200" y="365126"/>
            <a:ext cx="10515600" cy="1069392"/>
          </a:xfrm>
        </p:spPr>
        <p:txBody>
          <a:bodyPr/>
          <a:lstStyle/>
          <a:p>
            <a:r>
              <a:rPr lang="da-DK" dirty="0"/>
              <a:t>Fælles forberedelse DFF og MFF</a:t>
            </a:r>
          </a:p>
        </p:txBody>
      </p:sp>
      <p:pic>
        <p:nvPicPr>
          <p:cNvPr id="4" name="Pladsholder til indhold 3">
            <a:extLst>
              <a:ext uri="{FF2B5EF4-FFF2-40B4-BE49-F238E27FC236}">
                <a16:creationId xmlns:a16="http://schemas.microsoft.com/office/drawing/2014/main" xmlns="" id="{F279912E-2819-4F40-A249-7F8CAF133BB1}"/>
              </a:ext>
            </a:extLst>
          </p:cNvPr>
          <p:cNvPicPr>
            <a:picLocks noGrp="1" noChangeAspect="1"/>
          </p:cNvPicPr>
          <p:nvPr>
            <p:ph idx="1"/>
          </p:nvPr>
        </p:nvPicPr>
        <p:blipFill>
          <a:blip r:embed="rId2"/>
          <a:stretch>
            <a:fillRect/>
          </a:stretch>
        </p:blipFill>
        <p:spPr>
          <a:xfrm>
            <a:off x="10089170" y="5646164"/>
            <a:ext cx="1841152" cy="774259"/>
          </a:xfrm>
          <a:prstGeom prst="rect">
            <a:avLst/>
          </a:prstGeom>
        </p:spPr>
      </p:pic>
      <p:sp>
        <p:nvSpPr>
          <p:cNvPr id="5" name="Tekstfelt 4">
            <a:extLst>
              <a:ext uri="{FF2B5EF4-FFF2-40B4-BE49-F238E27FC236}">
                <a16:creationId xmlns:a16="http://schemas.microsoft.com/office/drawing/2014/main" xmlns="" id="{59DD4BD2-9BD0-4486-9993-7AA7E502919B}"/>
              </a:ext>
            </a:extLst>
          </p:cNvPr>
          <p:cNvSpPr txBox="1"/>
          <p:nvPr/>
        </p:nvSpPr>
        <p:spPr>
          <a:xfrm>
            <a:off x="947956" y="2080470"/>
            <a:ext cx="8992998" cy="3693319"/>
          </a:xfrm>
          <a:prstGeom prst="rect">
            <a:avLst/>
          </a:prstGeom>
          <a:noFill/>
        </p:spPr>
        <p:txBody>
          <a:bodyPr wrap="square" rtlCol="0">
            <a:spAutoFit/>
          </a:bodyPr>
          <a:lstStyle/>
          <a:p>
            <a:r>
              <a:rPr lang="da-DK" dirty="0"/>
              <a:t>Fra 1. årg. til og med 8. årg. er der lagt en times fælles forberedelse ind for hhv. matematik og dansk. </a:t>
            </a:r>
          </a:p>
          <a:p>
            <a:endParaRPr lang="da-DK" dirty="0"/>
          </a:p>
          <a:p>
            <a:r>
              <a:rPr lang="da-DK" dirty="0"/>
              <a:t>Med enkelte undtagelser (skemateknisk) er alle dansk-/matematiklærere på årgangen samt en vejleder knyttet til denne forberedelsesbrik i skemaet.</a:t>
            </a:r>
          </a:p>
          <a:p>
            <a:endParaRPr lang="da-DK" dirty="0"/>
          </a:p>
          <a:p>
            <a:r>
              <a:rPr lang="da-DK" dirty="0"/>
              <a:t>Vi vil med dette tiltag </a:t>
            </a:r>
            <a:r>
              <a:rPr lang="da-DK" dirty="0">
                <a:highlight>
                  <a:srgbClr val="FFFF00"/>
                </a:highlight>
              </a:rPr>
              <a:t>styrke muligheden for den fælles forberedelse og udviklingen af teamsamarbejdet i retning af PLF. </a:t>
            </a:r>
          </a:p>
          <a:p>
            <a:endParaRPr lang="da-DK" dirty="0"/>
          </a:p>
          <a:p>
            <a:r>
              <a:rPr lang="da-DK" dirty="0"/>
              <a:t>Den fælles forberedelse bruges </a:t>
            </a:r>
            <a:r>
              <a:rPr lang="da-DK" dirty="0">
                <a:highlight>
                  <a:srgbClr val="FFFF00"/>
                </a:highlight>
              </a:rPr>
              <a:t>som det bedst giver mening </a:t>
            </a:r>
            <a:r>
              <a:rPr lang="da-DK" dirty="0"/>
              <a:t>– men forventningen er, at en </a:t>
            </a:r>
            <a:r>
              <a:rPr lang="da-DK" dirty="0">
                <a:highlight>
                  <a:srgbClr val="FFFF00"/>
                </a:highlight>
              </a:rPr>
              <a:t>styrkelse og udvikling af teamsamarbejdet </a:t>
            </a:r>
            <a:r>
              <a:rPr lang="da-DK" dirty="0"/>
              <a:t>vil </a:t>
            </a:r>
            <a:r>
              <a:rPr lang="da-DK" dirty="0">
                <a:highlight>
                  <a:srgbClr val="FFFF00"/>
                </a:highlight>
              </a:rPr>
              <a:t>finde sted i alle team og at dette arbejde er underlagt en rimelig grad af systematik. </a:t>
            </a:r>
          </a:p>
          <a:p>
            <a:endParaRPr lang="da-DK" dirty="0"/>
          </a:p>
        </p:txBody>
      </p:sp>
    </p:spTree>
    <p:extLst>
      <p:ext uri="{BB962C8B-B14F-4D97-AF65-F5344CB8AC3E}">
        <p14:creationId xmlns:p14="http://schemas.microsoft.com/office/powerpoint/2010/main" val="1442260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220ACAC-71FC-41E5-91A8-48787A1B80C8}"/>
              </a:ext>
            </a:extLst>
          </p:cNvPr>
          <p:cNvSpPr>
            <a:spLocks noGrp="1"/>
          </p:cNvSpPr>
          <p:nvPr>
            <p:ph type="title"/>
          </p:nvPr>
        </p:nvSpPr>
        <p:spPr/>
        <p:txBody>
          <a:bodyPr/>
          <a:lstStyle/>
          <a:p>
            <a:r>
              <a:rPr lang="da-DK" dirty="0"/>
              <a:t>Forventning</a:t>
            </a:r>
          </a:p>
        </p:txBody>
      </p:sp>
      <p:pic>
        <p:nvPicPr>
          <p:cNvPr id="4" name="Pladsholder til indhold 3">
            <a:extLst>
              <a:ext uri="{FF2B5EF4-FFF2-40B4-BE49-F238E27FC236}">
                <a16:creationId xmlns:a16="http://schemas.microsoft.com/office/drawing/2014/main" xmlns="" id="{F279912E-2819-4F40-A249-7F8CAF133BB1}"/>
              </a:ext>
            </a:extLst>
          </p:cNvPr>
          <p:cNvPicPr>
            <a:picLocks noGrp="1" noChangeAspect="1"/>
          </p:cNvPicPr>
          <p:nvPr>
            <p:ph idx="1"/>
          </p:nvPr>
        </p:nvPicPr>
        <p:blipFill>
          <a:blip r:embed="rId2"/>
          <a:stretch>
            <a:fillRect/>
          </a:stretch>
        </p:blipFill>
        <p:spPr>
          <a:xfrm>
            <a:off x="10089170" y="5646164"/>
            <a:ext cx="1841152" cy="774259"/>
          </a:xfrm>
          <a:prstGeom prst="rect">
            <a:avLst/>
          </a:prstGeom>
        </p:spPr>
      </p:pic>
      <p:sp>
        <p:nvSpPr>
          <p:cNvPr id="3" name="Tekstfelt 2">
            <a:extLst>
              <a:ext uri="{FF2B5EF4-FFF2-40B4-BE49-F238E27FC236}">
                <a16:creationId xmlns:a16="http://schemas.microsoft.com/office/drawing/2014/main" xmlns="" id="{73BE2CDB-4AF3-4B01-B164-9144FEFF4C57}"/>
              </a:ext>
            </a:extLst>
          </p:cNvPr>
          <p:cNvSpPr txBox="1"/>
          <p:nvPr/>
        </p:nvSpPr>
        <p:spPr>
          <a:xfrm>
            <a:off x="1023457" y="2457974"/>
            <a:ext cx="9622172" cy="3693319"/>
          </a:xfrm>
          <a:prstGeom prst="rect">
            <a:avLst/>
          </a:prstGeom>
          <a:noFill/>
        </p:spPr>
        <p:txBody>
          <a:bodyPr wrap="square" rtlCol="0">
            <a:spAutoFit/>
          </a:bodyPr>
          <a:lstStyle/>
          <a:p>
            <a:r>
              <a:rPr lang="da-DK" dirty="0"/>
              <a:t>Vi har fra </a:t>
            </a:r>
            <a:r>
              <a:rPr lang="da-DK" dirty="0">
                <a:highlight>
                  <a:srgbClr val="FFFF00"/>
                </a:highlight>
              </a:rPr>
              <a:t>ledelsens side en KLAR forventning om, at alle læner sig ind i dette projekt og deltager aktivt i de drøftelser, lektionsstudier, refleksioner, fælles aftaler mm som dette lægger op </a:t>
            </a:r>
            <a:r>
              <a:rPr lang="da-DK" dirty="0"/>
              <a:t>til.</a:t>
            </a:r>
          </a:p>
          <a:p>
            <a:endParaRPr lang="da-DK" dirty="0">
              <a:highlight>
                <a:srgbClr val="FFFF00"/>
              </a:highlight>
            </a:endParaRPr>
          </a:p>
          <a:p>
            <a:r>
              <a:rPr lang="da-DK" dirty="0">
                <a:highlight>
                  <a:srgbClr val="FFFF00"/>
                </a:highlight>
              </a:rPr>
              <a:t>Vi har INGEN forventning om, at der ikke er masser af udfordringer</a:t>
            </a:r>
            <a:r>
              <a:rPr lang="da-DK" dirty="0"/>
              <a:t>, strukturelle forhindringer, frustrationer og irriterende virkelighed som kommer til at få indflydelse på hvordan vejen herfra og hen over skoleåret kommer til at se ud. </a:t>
            </a:r>
          </a:p>
          <a:p>
            <a:endParaRPr lang="da-DK" dirty="0"/>
          </a:p>
          <a:p>
            <a:r>
              <a:rPr lang="da-DK" dirty="0"/>
              <a:t>Vi er helt med på, at det er et vilkår at vi </a:t>
            </a:r>
            <a:r>
              <a:rPr lang="da-DK" dirty="0">
                <a:highlight>
                  <a:srgbClr val="FFFF00"/>
                </a:highlight>
              </a:rPr>
              <a:t>lægger stien mens vi går den</a:t>
            </a:r>
            <a:r>
              <a:rPr lang="da-DK" dirty="0"/>
              <a:t>. </a:t>
            </a:r>
          </a:p>
          <a:p>
            <a:endParaRPr lang="da-DK" dirty="0"/>
          </a:p>
          <a:p>
            <a:r>
              <a:rPr lang="da-DK" dirty="0"/>
              <a:t>Vi har et </a:t>
            </a:r>
            <a:r>
              <a:rPr lang="da-DK" dirty="0">
                <a:highlight>
                  <a:srgbClr val="FFFF00"/>
                </a:highlight>
              </a:rPr>
              <a:t>fælles ansvar </a:t>
            </a:r>
            <a:r>
              <a:rPr lang="da-DK" dirty="0"/>
              <a:t>og </a:t>
            </a:r>
            <a:r>
              <a:rPr lang="da-DK" dirty="0">
                <a:highlight>
                  <a:srgbClr val="FFFF00"/>
                </a:highlight>
              </a:rPr>
              <a:t>starter jo på ingen måde fra 0. </a:t>
            </a:r>
          </a:p>
          <a:p>
            <a:r>
              <a:rPr lang="da-DK" dirty="0"/>
              <a:t>Fælles årsplaner, teamsamarbejde, forståelsen af god undervisning og aktionslæringsforløbene er jo en integreret del af vores hverdag og vores tænkning.</a:t>
            </a:r>
          </a:p>
          <a:p>
            <a:endParaRPr lang="da-DK" dirty="0"/>
          </a:p>
        </p:txBody>
      </p:sp>
    </p:spTree>
    <p:extLst>
      <p:ext uri="{BB962C8B-B14F-4D97-AF65-F5344CB8AC3E}">
        <p14:creationId xmlns:p14="http://schemas.microsoft.com/office/powerpoint/2010/main" val="3332197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220ACAC-71FC-41E5-91A8-48787A1B80C8}"/>
              </a:ext>
            </a:extLst>
          </p:cNvPr>
          <p:cNvSpPr>
            <a:spLocks noGrp="1"/>
          </p:cNvSpPr>
          <p:nvPr>
            <p:ph type="title"/>
          </p:nvPr>
        </p:nvSpPr>
        <p:spPr/>
        <p:txBody>
          <a:bodyPr/>
          <a:lstStyle/>
          <a:p>
            <a:r>
              <a:rPr lang="da-DK" dirty="0"/>
              <a:t>Der er mange måder at deltage på……..</a:t>
            </a:r>
          </a:p>
        </p:txBody>
      </p:sp>
      <p:pic>
        <p:nvPicPr>
          <p:cNvPr id="4" name="Pladsholder til indhold 3">
            <a:extLst>
              <a:ext uri="{FF2B5EF4-FFF2-40B4-BE49-F238E27FC236}">
                <a16:creationId xmlns:a16="http://schemas.microsoft.com/office/drawing/2014/main" xmlns="" id="{F279912E-2819-4F40-A249-7F8CAF133BB1}"/>
              </a:ext>
            </a:extLst>
          </p:cNvPr>
          <p:cNvPicPr>
            <a:picLocks noGrp="1" noChangeAspect="1"/>
          </p:cNvPicPr>
          <p:nvPr>
            <p:ph idx="1"/>
          </p:nvPr>
        </p:nvPicPr>
        <p:blipFill>
          <a:blip r:embed="rId2"/>
          <a:stretch>
            <a:fillRect/>
          </a:stretch>
        </p:blipFill>
        <p:spPr>
          <a:xfrm>
            <a:off x="10089170" y="5646164"/>
            <a:ext cx="1841152" cy="774259"/>
          </a:xfrm>
          <a:prstGeom prst="rect">
            <a:avLst/>
          </a:prstGeom>
        </p:spPr>
      </p:pic>
      <p:pic>
        <p:nvPicPr>
          <p:cNvPr id="3" name="Billede 2">
            <a:extLst>
              <a:ext uri="{FF2B5EF4-FFF2-40B4-BE49-F238E27FC236}">
                <a16:creationId xmlns:a16="http://schemas.microsoft.com/office/drawing/2014/main" xmlns="" id="{AC4A6939-46EF-4402-A5A1-033FC35E1512}"/>
              </a:ext>
            </a:extLst>
          </p:cNvPr>
          <p:cNvPicPr>
            <a:picLocks noChangeAspect="1"/>
          </p:cNvPicPr>
          <p:nvPr/>
        </p:nvPicPr>
        <p:blipFill>
          <a:blip r:embed="rId3"/>
          <a:stretch>
            <a:fillRect/>
          </a:stretch>
        </p:blipFill>
        <p:spPr>
          <a:xfrm>
            <a:off x="3010326" y="1690688"/>
            <a:ext cx="5986791" cy="4401693"/>
          </a:xfrm>
          <a:prstGeom prst="rect">
            <a:avLst/>
          </a:prstGeom>
        </p:spPr>
      </p:pic>
    </p:spTree>
    <p:extLst>
      <p:ext uri="{BB962C8B-B14F-4D97-AF65-F5344CB8AC3E}">
        <p14:creationId xmlns:p14="http://schemas.microsoft.com/office/powerpoint/2010/main" val="2683329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220ACAC-71FC-41E5-91A8-48787A1B80C8}"/>
              </a:ext>
            </a:extLst>
          </p:cNvPr>
          <p:cNvSpPr>
            <a:spLocks noGrp="1"/>
          </p:cNvSpPr>
          <p:nvPr>
            <p:ph type="title"/>
          </p:nvPr>
        </p:nvSpPr>
        <p:spPr>
          <a:xfrm>
            <a:off x="838200" y="365125"/>
            <a:ext cx="10515600" cy="1325563"/>
          </a:xfrm>
        </p:spPr>
        <p:txBody>
          <a:bodyPr/>
          <a:lstStyle/>
          <a:p>
            <a:r>
              <a:rPr lang="da-DK"/>
              <a:t>Hvad er så dette PLF?</a:t>
            </a:r>
            <a:endParaRPr lang="da-DK" dirty="0"/>
          </a:p>
        </p:txBody>
      </p:sp>
      <p:pic>
        <p:nvPicPr>
          <p:cNvPr id="4" name="Pladsholder til indhold 3">
            <a:extLst>
              <a:ext uri="{FF2B5EF4-FFF2-40B4-BE49-F238E27FC236}">
                <a16:creationId xmlns:a16="http://schemas.microsoft.com/office/drawing/2014/main" xmlns="" id="{F279912E-2819-4F40-A249-7F8CAF133BB1}"/>
              </a:ext>
            </a:extLst>
          </p:cNvPr>
          <p:cNvPicPr>
            <a:picLocks noGrp="1" noChangeAspect="1"/>
          </p:cNvPicPr>
          <p:nvPr>
            <p:ph idx="1"/>
          </p:nvPr>
        </p:nvPicPr>
        <p:blipFill>
          <a:blip r:embed="rId2"/>
          <a:stretch>
            <a:fillRect/>
          </a:stretch>
        </p:blipFill>
        <p:spPr>
          <a:xfrm>
            <a:off x="10089170" y="5646164"/>
            <a:ext cx="1841152" cy="774259"/>
          </a:xfrm>
          <a:prstGeom prst="rect">
            <a:avLst/>
          </a:prstGeom>
        </p:spPr>
      </p:pic>
      <p:sp>
        <p:nvSpPr>
          <p:cNvPr id="3" name="Tekstfelt 2">
            <a:extLst>
              <a:ext uri="{FF2B5EF4-FFF2-40B4-BE49-F238E27FC236}">
                <a16:creationId xmlns:a16="http://schemas.microsoft.com/office/drawing/2014/main" xmlns="" id="{65A78F75-BED5-4E0A-827E-18AEE8B91A8E}"/>
              </a:ext>
            </a:extLst>
          </p:cNvPr>
          <p:cNvSpPr txBox="1"/>
          <p:nvPr/>
        </p:nvSpPr>
        <p:spPr>
          <a:xfrm>
            <a:off x="906011" y="2306972"/>
            <a:ext cx="9018165" cy="4247317"/>
          </a:xfrm>
          <a:prstGeom prst="rect">
            <a:avLst/>
          </a:prstGeom>
          <a:noFill/>
        </p:spPr>
        <p:txBody>
          <a:bodyPr wrap="square" rtlCol="0">
            <a:spAutoFit/>
          </a:bodyPr>
          <a:lstStyle/>
          <a:p>
            <a:endParaRPr lang="da-DK" dirty="0"/>
          </a:p>
          <a:p>
            <a:endParaRPr lang="da-DK" dirty="0"/>
          </a:p>
          <a:p>
            <a:r>
              <a:rPr lang="da-DK" dirty="0"/>
              <a:t>”en inkluderende gruppe af mennesker der motiveres af en fælles læringsvision, og som støtter og samarbejder med hinanden og finder måder til at forandre egen praksis gennem systematisk opsamling, undersøgelse og vurdering af data – og sammen lærer nye og bedre tilgange, der vil øge alle elevers læring” </a:t>
            </a:r>
            <a:r>
              <a:rPr lang="da-DK" sz="1100" dirty="0"/>
              <a:t>(Det gode PLF – Dafolo – s. 17)</a:t>
            </a:r>
          </a:p>
          <a:p>
            <a:endParaRPr lang="da-DK" dirty="0"/>
          </a:p>
          <a:p>
            <a:endParaRPr lang="da-DK" dirty="0"/>
          </a:p>
          <a:p>
            <a:r>
              <a:rPr lang="da-DK" dirty="0"/>
              <a:t>Der er altså </a:t>
            </a:r>
            <a:r>
              <a:rPr lang="da-DK" dirty="0">
                <a:highlight>
                  <a:srgbClr val="FFFF00"/>
                </a:highlight>
              </a:rPr>
              <a:t>ikke</a:t>
            </a:r>
            <a:r>
              <a:rPr lang="da-DK" dirty="0"/>
              <a:t> tale om </a:t>
            </a:r>
            <a:r>
              <a:rPr lang="da-DK" dirty="0">
                <a:highlight>
                  <a:srgbClr val="FFFF00"/>
                </a:highlight>
              </a:rPr>
              <a:t>én bestemt teamstruktur eller metode </a:t>
            </a:r>
            <a:r>
              <a:rPr lang="da-DK" dirty="0"/>
              <a:t>– men mere en tænkning eller en kultur. </a:t>
            </a:r>
          </a:p>
          <a:p>
            <a:endParaRPr lang="da-DK" dirty="0"/>
          </a:p>
          <a:p>
            <a:r>
              <a:rPr lang="da-DK" dirty="0"/>
              <a:t>”Forskning peger på, at når lærere samarbejder – selv i så kort en tid som </a:t>
            </a:r>
            <a:r>
              <a:rPr lang="da-DK" dirty="0">
                <a:highlight>
                  <a:srgbClr val="FFFF00"/>
                </a:highlight>
              </a:rPr>
              <a:t>én time om ugen </a:t>
            </a:r>
            <a:r>
              <a:rPr lang="da-DK" dirty="0"/>
              <a:t>– vil det have positiv effekt på elevens læring og trivsel.”</a:t>
            </a:r>
            <a:r>
              <a:rPr lang="da-DK" sz="1100" dirty="0"/>
              <a:t> (Det gode PLF – Dafolo – s. 13)</a:t>
            </a:r>
          </a:p>
          <a:p>
            <a:endParaRPr lang="da-DK" dirty="0"/>
          </a:p>
          <a:p>
            <a:endParaRPr lang="da-DK" dirty="0"/>
          </a:p>
        </p:txBody>
      </p:sp>
      <p:pic>
        <p:nvPicPr>
          <p:cNvPr id="6" name="Billede 5">
            <a:extLst>
              <a:ext uri="{FF2B5EF4-FFF2-40B4-BE49-F238E27FC236}">
                <a16:creationId xmlns:a16="http://schemas.microsoft.com/office/drawing/2014/main" xmlns="" id="{65AA2F4D-6F09-4867-8769-246A29D60B33}"/>
              </a:ext>
            </a:extLst>
          </p:cNvPr>
          <p:cNvPicPr>
            <a:picLocks noChangeAspect="1"/>
          </p:cNvPicPr>
          <p:nvPr/>
        </p:nvPicPr>
        <p:blipFill>
          <a:blip r:embed="rId3"/>
          <a:stretch>
            <a:fillRect/>
          </a:stretch>
        </p:blipFill>
        <p:spPr>
          <a:xfrm>
            <a:off x="9717282" y="59139"/>
            <a:ext cx="2213040" cy="2645893"/>
          </a:xfrm>
          <a:prstGeom prst="rect">
            <a:avLst/>
          </a:prstGeom>
        </p:spPr>
      </p:pic>
    </p:spTree>
    <p:extLst>
      <p:ext uri="{BB962C8B-B14F-4D97-AF65-F5344CB8AC3E}">
        <p14:creationId xmlns:p14="http://schemas.microsoft.com/office/powerpoint/2010/main" val="334813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220ACAC-71FC-41E5-91A8-48787A1B80C8}"/>
              </a:ext>
            </a:extLst>
          </p:cNvPr>
          <p:cNvSpPr>
            <a:spLocks noGrp="1"/>
          </p:cNvSpPr>
          <p:nvPr>
            <p:ph type="title"/>
          </p:nvPr>
        </p:nvSpPr>
        <p:spPr>
          <a:xfrm>
            <a:off x="838200" y="365125"/>
            <a:ext cx="10515600" cy="1325563"/>
          </a:xfrm>
        </p:spPr>
        <p:txBody>
          <a:bodyPr/>
          <a:lstStyle/>
          <a:p>
            <a:r>
              <a:rPr lang="da-DK"/>
              <a:t>De fem søjler</a:t>
            </a:r>
            <a:endParaRPr lang="da-DK" dirty="0"/>
          </a:p>
        </p:txBody>
      </p:sp>
      <p:pic>
        <p:nvPicPr>
          <p:cNvPr id="4" name="Pladsholder til indhold 3">
            <a:extLst>
              <a:ext uri="{FF2B5EF4-FFF2-40B4-BE49-F238E27FC236}">
                <a16:creationId xmlns:a16="http://schemas.microsoft.com/office/drawing/2014/main" xmlns="" id="{F279912E-2819-4F40-A249-7F8CAF133BB1}"/>
              </a:ext>
            </a:extLst>
          </p:cNvPr>
          <p:cNvPicPr>
            <a:picLocks noGrp="1" noChangeAspect="1"/>
          </p:cNvPicPr>
          <p:nvPr>
            <p:ph idx="1"/>
          </p:nvPr>
        </p:nvPicPr>
        <p:blipFill>
          <a:blip r:embed="rId2"/>
          <a:stretch>
            <a:fillRect/>
          </a:stretch>
        </p:blipFill>
        <p:spPr>
          <a:xfrm>
            <a:off x="10089170" y="5646164"/>
            <a:ext cx="1841152" cy="774259"/>
          </a:xfrm>
          <a:prstGeom prst="rect">
            <a:avLst/>
          </a:prstGeom>
        </p:spPr>
      </p:pic>
      <p:pic>
        <p:nvPicPr>
          <p:cNvPr id="3" name="Billede 2">
            <a:extLst>
              <a:ext uri="{FF2B5EF4-FFF2-40B4-BE49-F238E27FC236}">
                <a16:creationId xmlns:a16="http://schemas.microsoft.com/office/drawing/2014/main" xmlns="" id="{BCEDDF67-9079-44C6-BC51-F028B0435B6E}"/>
              </a:ext>
            </a:extLst>
          </p:cNvPr>
          <p:cNvPicPr>
            <a:picLocks noChangeAspect="1"/>
          </p:cNvPicPr>
          <p:nvPr/>
        </p:nvPicPr>
        <p:blipFill>
          <a:blip r:embed="rId3"/>
          <a:stretch>
            <a:fillRect/>
          </a:stretch>
        </p:blipFill>
        <p:spPr>
          <a:xfrm>
            <a:off x="3588003" y="2183111"/>
            <a:ext cx="5015993" cy="3085902"/>
          </a:xfrm>
          <a:prstGeom prst="rect">
            <a:avLst/>
          </a:prstGeom>
        </p:spPr>
      </p:pic>
    </p:spTree>
    <p:extLst>
      <p:ext uri="{BB962C8B-B14F-4D97-AF65-F5344CB8AC3E}">
        <p14:creationId xmlns:p14="http://schemas.microsoft.com/office/powerpoint/2010/main" val="188218652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1570</Words>
  <Application>Microsoft Macintosh PowerPoint</Application>
  <PresentationFormat>Brugerdefineret</PresentationFormat>
  <Paragraphs>156</Paragraphs>
  <Slides>24</Slides>
  <Notes>0</Notes>
  <HiddenSlides>0</HiddenSlides>
  <MMClips>0</MMClips>
  <ScaleCrop>false</ScaleCrop>
  <HeadingPairs>
    <vt:vector size="4" baseType="variant">
      <vt:variant>
        <vt:lpstr>Tema</vt:lpstr>
      </vt:variant>
      <vt:variant>
        <vt:i4>1</vt:i4>
      </vt:variant>
      <vt:variant>
        <vt:lpstr>Diastitler</vt:lpstr>
      </vt:variant>
      <vt:variant>
        <vt:i4>24</vt:i4>
      </vt:variant>
    </vt:vector>
  </HeadingPairs>
  <TitlesOfParts>
    <vt:vector size="25" baseType="lpstr">
      <vt:lpstr>Office-tema</vt:lpstr>
      <vt:lpstr>Professionelle læringsfælleskaber</vt:lpstr>
      <vt:lpstr>Hvor kommer det fra – Hvad kommer det af?</vt:lpstr>
      <vt:lpstr>Vejledere som ekstra faglærere</vt:lpstr>
      <vt:lpstr>Vejledernes opgave</vt:lpstr>
      <vt:lpstr>Fælles forberedelse DFF og MFF</vt:lpstr>
      <vt:lpstr>Forventning</vt:lpstr>
      <vt:lpstr>Der er mange måder at deltage på……..</vt:lpstr>
      <vt:lpstr>Hvad er så dette PLF?</vt:lpstr>
      <vt:lpstr>De fem søjler</vt:lpstr>
      <vt:lpstr>Fælles værdier og vision</vt:lpstr>
      <vt:lpstr>Fokus på elevernes læring</vt:lpstr>
      <vt:lpstr>Reflekterede dialoger</vt:lpstr>
      <vt:lpstr>Deprivatisering af praksis</vt:lpstr>
      <vt:lpstr>Samarbejde</vt:lpstr>
      <vt:lpstr>PLF &gt;&lt; teamsamarbejde</vt:lpstr>
      <vt:lpstr>Det kan godt blive svært.  Familiekultur, funktionalitetslogikken og de uskrevne regler</vt:lpstr>
      <vt:lpstr>Der er et par hellige køer vi skal turde tage fat på.</vt:lpstr>
      <vt:lpstr>I pædagogikken findes det fremragende ikke.</vt:lpstr>
      <vt:lpstr>Professionel kapital</vt:lpstr>
      <vt:lpstr>Kultur spiser strategi til morgenmad</vt:lpstr>
      <vt:lpstr>Observationer / konkrete steder at starte /første skridt</vt:lpstr>
      <vt:lpstr>"I år 1492 opdagede  de amerikanske indianere Columbus." </vt:lpstr>
      <vt:lpstr>Tro på det </vt:lpstr>
      <vt:lpstr>PowerPoint-præsentation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Professionelle læringsfælleskaber</dc:title>
  <dc:creator>Lise Kjems Knattrup</dc:creator>
  <cp:lastModifiedBy>Sussi Maale</cp:lastModifiedBy>
  <cp:revision>19</cp:revision>
  <dcterms:created xsi:type="dcterms:W3CDTF">2019-08-01T11:14:28Z</dcterms:created>
  <dcterms:modified xsi:type="dcterms:W3CDTF">2019-10-07T13:25:00Z</dcterms:modified>
</cp:coreProperties>
</file>